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794500" cy="9906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0" roundtripDataSignature="AMtx7mgmcLMPEb7AW5+ZxuFJQgjtn5nV7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customschemas.google.com/relationships/presentationmetadata" Target="meta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44283" cy="497020"/>
          </a:xfrm>
          <a:prstGeom prst="rect">
            <a:avLst/>
          </a:prstGeom>
          <a:noFill/>
          <a:ln>
            <a:noFill/>
          </a:ln>
        </p:spPr>
        <p:txBody>
          <a:bodyPr anchorCtr="0" anchor="t" bIns="45625" lIns="91275" spcFirstLastPara="1" rIns="91275" wrap="square" tIns="45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48645" y="0"/>
            <a:ext cx="2944283" cy="497020"/>
          </a:xfrm>
          <a:prstGeom prst="rect">
            <a:avLst/>
          </a:prstGeom>
          <a:noFill/>
          <a:ln>
            <a:noFill/>
          </a:ln>
        </p:spPr>
        <p:txBody>
          <a:bodyPr anchorCtr="0" anchor="t" bIns="45625" lIns="91275" spcFirstLastPara="1" rIns="91275" wrap="square" tIns="4562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9408981"/>
            <a:ext cx="2944283" cy="497019"/>
          </a:xfrm>
          <a:prstGeom prst="rect">
            <a:avLst/>
          </a:prstGeom>
          <a:noFill/>
          <a:ln>
            <a:noFill/>
          </a:ln>
        </p:spPr>
        <p:txBody>
          <a:bodyPr anchorCtr="0" anchor="b" bIns="45625" lIns="91275" spcFirstLastPara="1" rIns="91275" wrap="square" tIns="4562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6: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6: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marR="0" rtl="0" algn="l">
              <a:lnSpc>
                <a:spcPct val="100000"/>
              </a:lnSpc>
              <a:spcBef>
                <a:spcPts val="0"/>
              </a:spcBef>
              <a:spcAft>
                <a:spcPts val="0"/>
              </a:spcAft>
              <a:buClr>
                <a:schemeClr val="dk1"/>
              </a:buClr>
              <a:buSzPts val="1200"/>
              <a:buFont typeface="Calibri"/>
              <a:buNone/>
            </a:pPr>
            <a:r>
              <a:rPr lang="en-GB"/>
              <a:t>The training you have had so far aligns to different areas of the researcher development framework</a:t>
            </a:r>
            <a:endParaRPr/>
          </a:p>
          <a:p>
            <a:pPr indent="0" lvl="0" marL="0" rtl="0" algn="l">
              <a:lnSpc>
                <a:spcPct val="100000"/>
              </a:lnSpc>
              <a:spcBef>
                <a:spcPts val="0"/>
              </a:spcBef>
              <a:spcAft>
                <a:spcPts val="0"/>
              </a:spcAft>
              <a:buSzPts val="1400"/>
              <a:buNone/>
            </a:pPr>
            <a:r>
              <a:t/>
            </a:r>
            <a:endParaRPr/>
          </a:p>
        </p:txBody>
      </p:sp>
      <p:sp>
        <p:nvSpPr>
          <p:cNvPr id="161" name="Google Shape;161;p6: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9: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75" name="Google Shape;175;p9: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c963957050_0_18:notes"/>
          <p:cNvSpPr txBox="1"/>
          <p:nvPr>
            <p:ph idx="1" type="body"/>
          </p:nvPr>
        </p:nvSpPr>
        <p:spPr>
          <a:xfrm>
            <a:off x="679450" y="4767263"/>
            <a:ext cx="5435700" cy="39006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81" name="Google Shape;181;gc963957050_0_18:notes"/>
          <p:cNvSpPr/>
          <p:nvPr>
            <p:ph idx="2" type="sldImg"/>
          </p:nvPr>
        </p:nvSpPr>
        <p:spPr>
          <a:xfrm>
            <a:off x="425450" y="1238250"/>
            <a:ext cx="5943600" cy="33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86" name="Google Shape;186;p8: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95" name="Google Shape;195;p10: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1: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01" name="Google Shape;201;p11: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2: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07" name="Google Shape;207;p12: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3: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12" name="Google Shape;212;p13: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4: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17" name="Google Shape;217;p14: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5: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22" name="Google Shape;222;p15: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p2: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Development as a professional involves more than building your research profile and research skills, to your own skills, understanding, aptitudes and ambitions. </a:t>
            </a:r>
            <a:endParaRPr/>
          </a:p>
          <a:p>
            <a:pPr indent="0" lvl="0" marL="0" rtl="0" algn="l">
              <a:lnSpc>
                <a:spcPct val="100000"/>
              </a:lnSpc>
              <a:spcBef>
                <a:spcPts val="0"/>
              </a:spcBef>
              <a:spcAft>
                <a:spcPts val="0"/>
              </a:spcAft>
              <a:buSzPts val="1400"/>
              <a:buNone/>
            </a:pPr>
            <a:r>
              <a:rPr lang="en-GB"/>
              <a:t>To some extent you will work on these areas naturally during your PhD, you have a gap in your knowledge therefore read more papers discuss with colleagues, research is unfocused dedicate some time strictly to planning. Being conscious of it will help you to be more focused, keep a record and develop in a systematic way.</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Competition for posts and use of short-term contracts mean that researchers have to be flexible and adaptable about what they can do. Focusing on your professional development can help you to:</a:t>
            </a:r>
            <a:endParaRPr/>
          </a:p>
          <a:p>
            <a:pPr indent="0" lvl="0" marL="0" rtl="0" algn="l">
              <a:lnSpc>
                <a:spcPct val="100000"/>
              </a:lnSpc>
              <a:spcBef>
                <a:spcPts val="0"/>
              </a:spcBef>
              <a:spcAft>
                <a:spcPts val="0"/>
              </a:spcAft>
              <a:buSzPts val="1400"/>
              <a:buNone/>
            </a:pPr>
            <a:r>
              <a:rPr lang="en-GB"/>
              <a:t>Get the most from your current role or studies</a:t>
            </a:r>
            <a:endParaRPr/>
          </a:p>
          <a:p>
            <a:pPr indent="0" lvl="0" marL="0" rtl="0" algn="l">
              <a:lnSpc>
                <a:spcPct val="100000"/>
              </a:lnSpc>
              <a:spcBef>
                <a:spcPts val="0"/>
              </a:spcBef>
              <a:spcAft>
                <a:spcPts val="0"/>
              </a:spcAft>
              <a:buSzPts val="1400"/>
              <a:buNone/>
            </a:pPr>
            <a:r>
              <a:rPr lang="en-GB"/>
              <a:t>Create a stronger profile for applications, whether for funding, promotion or a new post</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Time spent thinking about your own values, strengths and areas to develop is time well spent as well as being informed about the requirements of different careers.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Being a successful researcher requires you to think strategically about your objectives, skills and areas to develop. Plan your development as you would your research.</a:t>
            </a:r>
            <a:endParaRPr/>
          </a:p>
        </p:txBody>
      </p:sp>
      <p:sp>
        <p:nvSpPr>
          <p:cNvPr id="92" name="Google Shape;92;p2: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6: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27" name="Google Shape;227;p16: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17: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33" name="Google Shape;233;p17: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8: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40" name="Google Shape;240;p18: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9: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46" name="Google Shape;246;p19: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20: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51" name="Google Shape;251;p20: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57" name="Google Shape;257;p21: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22: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64" name="Google Shape;264;p22: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3: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3: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71" name="Google Shape;271;p23: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24: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24: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79" name="Google Shape;279;p24: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25: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87" name="Google Shape;287;p25: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3: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As part of your research programme you should undertake 10 days a year of skills training</a:t>
            </a:r>
            <a:endParaRPr/>
          </a:p>
        </p:txBody>
      </p:sp>
      <p:sp>
        <p:nvSpPr>
          <p:cNvPr id="99" name="Google Shape;99;p3: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27: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4" name="Google Shape;294;p27: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295" name="Google Shape;295;p27: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26: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26: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308" name="Google Shape;308;p26: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8: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8" name="Google Shape;318;p28: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RIPD?</a:t>
            </a:r>
            <a:endParaRPr/>
          </a:p>
        </p:txBody>
      </p:sp>
      <p:sp>
        <p:nvSpPr>
          <p:cNvPr id="319" name="Google Shape;319;p28: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29: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p29: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326" name="Google Shape;326;p29: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30: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2" name="Google Shape;332;p30: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333" name="Google Shape;333;p30: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963957050_0_22:notes"/>
          <p:cNvSpPr/>
          <p:nvPr>
            <p:ph idx="2" type="sldImg"/>
          </p:nvPr>
        </p:nvSpPr>
        <p:spPr>
          <a:xfrm>
            <a:off x="425450" y="1238250"/>
            <a:ext cx="5943600" cy="33432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c963957050_0_22:notes"/>
          <p:cNvSpPr txBox="1"/>
          <p:nvPr>
            <p:ph idx="1" type="body"/>
          </p:nvPr>
        </p:nvSpPr>
        <p:spPr>
          <a:xfrm>
            <a:off x="679450" y="4767263"/>
            <a:ext cx="5435700" cy="3900600"/>
          </a:xfrm>
          <a:prstGeom prst="rect">
            <a:avLst/>
          </a:prstGeom>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340" name="Google Shape;340;gc963957050_0_22:notes"/>
          <p:cNvSpPr txBox="1"/>
          <p:nvPr>
            <p:ph idx="12" type="sldNum"/>
          </p:nvPr>
        </p:nvSpPr>
        <p:spPr>
          <a:xfrm>
            <a:off x="3848645" y="9408981"/>
            <a:ext cx="2944200" cy="497100"/>
          </a:xfrm>
          <a:prstGeom prst="rect">
            <a:avLst/>
          </a:prstGeom>
        </p:spPr>
        <p:txBody>
          <a:bodyPr anchorCtr="0" anchor="b" bIns="45625" lIns="91275" spcFirstLastPara="1" rIns="91275" wrap="square" tIns="45625">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7: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 name="Google Shape;105;p7: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Last question – write on a post-it note and collate </a:t>
            </a:r>
            <a:endParaRPr/>
          </a:p>
        </p:txBody>
      </p:sp>
      <p:sp>
        <p:nvSpPr>
          <p:cNvPr id="106" name="Google Shape;106;p7: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963957050_0_9:notes"/>
          <p:cNvSpPr txBox="1"/>
          <p:nvPr>
            <p:ph idx="1" type="body"/>
          </p:nvPr>
        </p:nvSpPr>
        <p:spPr>
          <a:xfrm>
            <a:off x="679450" y="4767263"/>
            <a:ext cx="5435700" cy="39006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16" name="Google Shape;116;gc963957050_0_9:notes"/>
          <p:cNvSpPr/>
          <p:nvPr>
            <p:ph idx="2" type="sldImg"/>
          </p:nvPr>
        </p:nvSpPr>
        <p:spPr>
          <a:xfrm>
            <a:off x="425450" y="1238250"/>
            <a:ext cx="5943600" cy="33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c963957050_0_0:notes"/>
          <p:cNvSpPr/>
          <p:nvPr>
            <p:ph idx="2" type="sldImg"/>
          </p:nvPr>
        </p:nvSpPr>
        <p:spPr>
          <a:xfrm>
            <a:off x="425450" y="1238250"/>
            <a:ext cx="5943600" cy="33432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c963957050_0_0:notes"/>
          <p:cNvSpPr txBox="1"/>
          <p:nvPr>
            <p:ph idx="1" type="body"/>
          </p:nvPr>
        </p:nvSpPr>
        <p:spPr>
          <a:xfrm>
            <a:off x="679450" y="4767263"/>
            <a:ext cx="5435700" cy="3900600"/>
          </a:xfrm>
          <a:prstGeom prst="rect">
            <a:avLst/>
          </a:prstGeom>
        </p:spPr>
        <p:txBody>
          <a:bodyPr anchorCtr="0" anchor="t" bIns="45625" lIns="91275" spcFirstLastPara="1" rIns="91275" wrap="square" tIns="45625">
            <a:noAutofit/>
          </a:bodyPr>
          <a:lstStyle/>
          <a:p>
            <a:pPr indent="0" lvl="0" marL="0" rtl="0" algn="l">
              <a:spcBef>
                <a:spcPts val="0"/>
              </a:spcBef>
              <a:spcAft>
                <a:spcPts val="0"/>
              </a:spcAft>
              <a:buNone/>
            </a:pPr>
            <a:r>
              <a:t/>
            </a:r>
            <a:endParaRPr/>
          </a:p>
        </p:txBody>
      </p:sp>
      <p:sp>
        <p:nvSpPr>
          <p:cNvPr id="122" name="Google Shape;122;gc963957050_0_0:notes"/>
          <p:cNvSpPr txBox="1"/>
          <p:nvPr>
            <p:ph idx="12" type="sldNum"/>
          </p:nvPr>
        </p:nvSpPr>
        <p:spPr>
          <a:xfrm>
            <a:off x="3848645" y="9408981"/>
            <a:ext cx="2944200" cy="497100"/>
          </a:xfrm>
          <a:prstGeom prst="rect">
            <a:avLst/>
          </a:prstGeom>
        </p:spPr>
        <p:txBody>
          <a:bodyPr anchorCtr="0" anchor="b" bIns="45625" lIns="91275" spcFirstLastPara="1" rIns="91275" wrap="square" tIns="45625">
            <a:noAutofit/>
          </a:bodyPr>
          <a:lstStyle/>
          <a:p>
            <a:pPr indent="0" lvl="0" marL="0" rtl="0" algn="r">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c963957050_0_14:notes"/>
          <p:cNvSpPr txBox="1"/>
          <p:nvPr>
            <p:ph idx="1" type="body"/>
          </p:nvPr>
        </p:nvSpPr>
        <p:spPr>
          <a:xfrm>
            <a:off x="679450" y="4767263"/>
            <a:ext cx="5435700" cy="3900600"/>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t/>
            </a:r>
            <a:endParaRPr/>
          </a:p>
        </p:txBody>
      </p:sp>
      <p:sp>
        <p:nvSpPr>
          <p:cNvPr id="129" name="Google Shape;129;gc963957050_0_14:notes"/>
          <p:cNvSpPr/>
          <p:nvPr>
            <p:ph idx="2" type="sldImg"/>
          </p:nvPr>
        </p:nvSpPr>
        <p:spPr>
          <a:xfrm>
            <a:off x="425450" y="1238250"/>
            <a:ext cx="5943600" cy="33432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4: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4: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The Vitae Researcher Development Framework articulates the knowledge, behaviours and attributes of researchers.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GB"/>
              <a:t>It contains descriptors that are characteristics of effective researchers, divided into four domain areas.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35" name="Google Shape;135;p4: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5:notes"/>
          <p:cNvSpPr/>
          <p:nvPr>
            <p:ph idx="2" type="sldImg"/>
          </p:nvPr>
        </p:nvSpPr>
        <p:spPr>
          <a:xfrm>
            <a:off x="425450" y="1238250"/>
            <a:ext cx="5943600" cy="33432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5" name="Google Shape;145;p5:notes"/>
          <p:cNvSpPr txBox="1"/>
          <p:nvPr>
            <p:ph idx="1" type="body"/>
          </p:nvPr>
        </p:nvSpPr>
        <p:spPr>
          <a:xfrm>
            <a:off x="679450" y="4767263"/>
            <a:ext cx="5435600" cy="3900488"/>
          </a:xfrm>
          <a:prstGeom prst="rect">
            <a:avLst/>
          </a:prstGeom>
          <a:noFill/>
          <a:ln>
            <a:noFill/>
          </a:ln>
        </p:spPr>
        <p:txBody>
          <a:bodyPr anchorCtr="0" anchor="t" bIns="45625" lIns="91275" spcFirstLastPara="1" rIns="91275" wrap="square" tIns="45625">
            <a:noAutofit/>
          </a:bodyPr>
          <a:lstStyle/>
          <a:p>
            <a:pPr indent="0" lvl="0" marL="0" rtl="0" algn="l">
              <a:lnSpc>
                <a:spcPct val="100000"/>
              </a:lnSpc>
              <a:spcBef>
                <a:spcPts val="0"/>
              </a:spcBef>
              <a:spcAft>
                <a:spcPts val="0"/>
              </a:spcAft>
              <a:buSzPts val="1400"/>
              <a:buNone/>
            </a:pPr>
            <a:r>
              <a:rPr lang="en-GB"/>
              <a:t>The training you have had so far aligns to different areas of the researcher development framework</a:t>
            </a:r>
            <a:endParaRPr/>
          </a:p>
        </p:txBody>
      </p:sp>
      <p:sp>
        <p:nvSpPr>
          <p:cNvPr id="146" name="Google Shape;146;p5:notes"/>
          <p:cNvSpPr txBox="1"/>
          <p:nvPr>
            <p:ph idx="12" type="sldNum"/>
          </p:nvPr>
        </p:nvSpPr>
        <p:spPr>
          <a:xfrm>
            <a:off x="3848645" y="9408981"/>
            <a:ext cx="2944283" cy="497019"/>
          </a:xfrm>
          <a:prstGeom prst="rect">
            <a:avLst/>
          </a:prstGeom>
          <a:noFill/>
          <a:ln>
            <a:noFill/>
          </a:ln>
        </p:spPr>
        <p:txBody>
          <a:bodyPr anchorCtr="0" anchor="b" bIns="45625" lIns="91275" spcFirstLastPara="1" rIns="91275" wrap="square" tIns="45625">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4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4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4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4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2"/>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42"/>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42"/>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42"/>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4"/>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png"/><Relationship Id="rId5"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8.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6.png"/><Relationship Id="rId4" Type="http://schemas.openxmlformats.org/officeDocument/2006/relationships/image" Target="../media/image8.png"/><Relationship Id="rId5"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0.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22.png"/><Relationship Id="rId5"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5.pn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6.png"/><Relationship Id="rId4" Type="http://schemas.openxmlformats.org/officeDocument/2006/relationships/image" Target="../media/image30.png"/><Relationship Id="rId5" Type="http://schemas.openxmlformats.org/officeDocument/2006/relationships/hyperlink" Target="https://www.york.ac.uk/staff/research/training-forums/research-excellence-training-tea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image" Target="../media/image39.png"/><Relationship Id="rId5" Type="http://schemas.openxmlformats.org/officeDocument/2006/relationships/image" Target="../media/image28.jpg"/><Relationship Id="rId6" Type="http://schemas.openxmlformats.org/officeDocument/2006/relationships/image" Target="../media/image31.png"/><Relationship Id="rId7" Type="http://schemas.openxmlformats.org/officeDocument/2006/relationships/image" Target="../media/image33.png"/><Relationship Id="rId8" Type="http://schemas.openxmlformats.org/officeDocument/2006/relationships/image" Target="../media/image3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7.png"/><Relationship Id="rId4" Type="http://schemas.openxmlformats.org/officeDocument/2006/relationships/image" Target="../media/image32.png"/><Relationship Id="rId5" Type="http://schemas.openxmlformats.org/officeDocument/2006/relationships/image" Target="../media/image34.png"/><Relationship Id="rId6" Type="http://schemas.openxmlformats.org/officeDocument/2006/relationships/image" Target="../media/image3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1542854" y="1791666"/>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Professional Development during your PhD</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grpSp>
        <p:nvGrpSpPr>
          <p:cNvPr id="163" name="Google Shape;163;p6"/>
          <p:cNvGrpSpPr/>
          <p:nvPr/>
        </p:nvGrpSpPr>
        <p:grpSpPr>
          <a:xfrm>
            <a:off x="3505200" y="1066800"/>
            <a:ext cx="4889012" cy="4876800"/>
            <a:chOff x="1219200" y="228600"/>
            <a:chExt cx="4889012" cy="4876800"/>
          </a:xfrm>
        </p:grpSpPr>
        <p:pic>
          <p:nvPicPr>
            <p:cNvPr descr="http://www.vitae.ac.uk/CMS/files/upload/Vitae-Researcher-Development-Framework-subdomains-graphic-2011.jpg" id="164" name="Google Shape;164;p6"/>
            <p:cNvPicPr preferRelativeResize="0"/>
            <p:nvPr/>
          </p:nvPicPr>
          <p:blipFill rotWithShape="1">
            <a:blip r:embed="rId3">
              <a:alphaModFix/>
            </a:blip>
            <a:srcRect b="51532" l="49900" r="-1672" t="-704"/>
            <a:stretch/>
          </p:blipFill>
          <p:spPr>
            <a:xfrm>
              <a:off x="3664935" y="228600"/>
              <a:ext cx="2443277" cy="2438400"/>
            </a:xfrm>
            <a:prstGeom prst="rect">
              <a:avLst/>
            </a:prstGeom>
            <a:noFill/>
            <a:ln>
              <a:noFill/>
            </a:ln>
          </p:spPr>
        </p:pic>
        <p:pic>
          <p:nvPicPr>
            <p:cNvPr descr="http://www.vitae.ac.uk/CMS/files/upload/Vitae-Researcher-Development-Framework-subdomains-graphic-2011.jpg" id="165" name="Google Shape;165;p6"/>
            <p:cNvPicPr preferRelativeResize="0"/>
            <p:nvPr/>
          </p:nvPicPr>
          <p:blipFill rotWithShape="1">
            <a:blip r:embed="rId4">
              <a:alphaModFix/>
            </a:blip>
            <a:srcRect b="2580" l="49900" r="-1672" t="48247"/>
            <a:stretch/>
          </p:blipFill>
          <p:spPr>
            <a:xfrm>
              <a:off x="3664935" y="2649794"/>
              <a:ext cx="2443277" cy="2438400"/>
            </a:xfrm>
            <a:prstGeom prst="rect">
              <a:avLst/>
            </a:prstGeom>
            <a:noFill/>
            <a:ln>
              <a:noFill/>
            </a:ln>
          </p:spPr>
        </p:pic>
        <p:pic>
          <p:nvPicPr>
            <p:cNvPr descr="http://www.vitae.ac.uk/CMS/files/upload/Vitae-Researcher-Development-Framework-subdomains-graphic-2011.jpg" id="166" name="Google Shape;166;p6"/>
            <p:cNvPicPr preferRelativeResize="0"/>
            <p:nvPr/>
          </p:nvPicPr>
          <p:blipFill rotWithShape="1">
            <a:blip r:embed="rId4">
              <a:alphaModFix/>
            </a:blip>
            <a:srcRect b="2427" l="-1842" r="50071" t="48402"/>
            <a:stretch/>
          </p:blipFill>
          <p:spPr>
            <a:xfrm>
              <a:off x="1219200" y="2667000"/>
              <a:ext cx="2443277" cy="2438400"/>
            </a:xfrm>
            <a:prstGeom prst="rect">
              <a:avLst/>
            </a:prstGeom>
            <a:noFill/>
            <a:ln>
              <a:noFill/>
            </a:ln>
          </p:spPr>
        </p:pic>
        <p:pic>
          <p:nvPicPr>
            <p:cNvPr descr="http://www.vitae.ac.uk/CMS/files/upload/Vitae-Researcher-Development-Framework-subdomains-graphic-2011.jpg" id="167" name="Google Shape;167;p6"/>
            <p:cNvPicPr preferRelativeResize="0"/>
            <p:nvPr/>
          </p:nvPicPr>
          <p:blipFill rotWithShape="1">
            <a:blip r:embed="rId3">
              <a:alphaModFix/>
            </a:blip>
            <a:srcRect b="51532" l="-1842" r="50070" t="-704"/>
            <a:stretch/>
          </p:blipFill>
          <p:spPr>
            <a:xfrm>
              <a:off x="1221658" y="228600"/>
              <a:ext cx="2443277" cy="2438400"/>
            </a:xfrm>
            <a:prstGeom prst="rect">
              <a:avLst/>
            </a:prstGeom>
            <a:noFill/>
            <a:ln>
              <a:noFill/>
            </a:ln>
          </p:spPr>
        </p:pic>
      </p:grpSp>
      <p:sp>
        <p:nvSpPr>
          <p:cNvPr id="168" name="Google Shape;168;p6"/>
          <p:cNvSpPr/>
          <p:nvPr/>
        </p:nvSpPr>
        <p:spPr>
          <a:xfrm>
            <a:off x="4572000" y="304801"/>
            <a:ext cx="29718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Year 1 Spring</a:t>
            </a:r>
            <a:endParaRPr b="0" i="0" sz="1400" u="none" cap="none" strike="noStrike">
              <a:solidFill>
                <a:srgbClr val="000000"/>
              </a:solidFill>
              <a:latin typeface="Arial"/>
              <a:ea typeface="Arial"/>
              <a:cs typeface="Arial"/>
              <a:sym typeface="Arial"/>
            </a:endParaRPr>
          </a:p>
        </p:txBody>
      </p:sp>
      <p:sp>
        <p:nvSpPr>
          <p:cNvPr id="169" name="Google Shape;169;p6"/>
          <p:cNvSpPr txBox="1"/>
          <p:nvPr/>
        </p:nvSpPr>
        <p:spPr>
          <a:xfrm>
            <a:off x="8547515" y="991672"/>
            <a:ext cx="2590800" cy="830997"/>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Project specific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General scientific training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Technical training</a:t>
            </a:r>
            <a:endParaRPr b="0" i="0" sz="1400" u="none" cap="none" strike="noStrike">
              <a:solidFill>
                <a:srgbClr val="000000"/>
              </a:solidFill>
              <a:latin typeface="Arial"/>
              <a:ea typeface="Arial"/>
              <a:cs typeface="Arial"/>
              <a:sym typeface="Arial"/>
            </a:endParaRPr>
          </a:p>
        </p:txBody>
      </p:sp>
      <p:sp>
        <p:nvSpPr>
          <p:cNvPr id="170" name="Google Shape;170;p6"/>
          <p:cNvSpPr txBox="1"/>
          <p:nvPr/>
        </p:nvSpPr>
        <p:spPr>
          <a:xfrm>
            <a:off x="312375" y="807001"/>
            <a:ext cx="3546600" cy="1477500"/>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Be better than boring bullet points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How to present your poster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Oral presentation skills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Technology Transfer</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1" name="Google Shape;171;p6"/>
          <p:cNvSpPr txBox="1"/>
          <p:nvPr/>
        </p:nvSpPr>
        <p:spPr>
          <a:xfrm>
            <a:off x="312374" y="5486401"/>
            <a:ext cx="3644953" cy="369332"/>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What happens to your manuscript?</a:t>
            </a:r>
            <a:endParaRPr b="0" i="0" sz="1800" u="none" cap="none" strike="noStrike">
              <a:solidFill>
                <a:schemeClr val="dk1"/>
              </a:solidFill>
              <a:latin typeface="Calibri"/>
              <a:ea typeface="Calibri"/>
              <a:cs typeface="Calibri"/>
              <a:sym typeface="Calibri"/>
            </a:endParaRPr>
          </a:p>
        </p:txBody>
      </p:sp>
      <p:sp>
        <p:nvSpPr>
          <p:cNvPr id="172" name="Google Shape;172;p6"/>
          <p:cNvSpPr txBox="1"/>
          <p:nvPr/>
        </p:nvSpPr>
        <p:spPr>
          <a:xfrm>
            <a:off x="8126585" y="5486402"/>
            <a:ext cx="3661725" cy="646331"/>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Be better than boring bullet points</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How to present your poster</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areas might I need to develop?</a:t>
            </a:r>
            <a:endParaRPr/>
          </a:p>
        </p:txBody>
      </p:sp>
      <p:sp>
        <p:nvSpPr>
          <p:cNvPr id="178" name="Google Shape;178;p9"/>
          <p:cNvSpPr txBox="1"/>
          <p:nvPr/>
        </p:nvSpPr>
        <p:spPr>
          <a:xfrm>
            <a:off x="900329" y="2046525"/>
            <a:ext cx="10232700" cy="3540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Examine the job roles that PhD graduates could apply for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What gaps might you/ a PhD graduate have in their skills set? </a:t>
            </a:r>
            <a:endParaRPr b="0" i="0" sz="3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t/>
            </a:r>
            <a:endParaRPr sz="32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3200"/>
              <a:buFont typeface="Arial"/>
              <a:buNone/>
            </a:pPr>
            <a:r>
              <a:rPr lang="en-GB" sz="3200">
                <a:solidFill>
                  <a:schemeClr val="dk1"/>
                </a:solidFill>
                <a:latin typeface="Calibri"/>
                <a:ea typeface="Calibri"/>
                <a:cs typeface="Calibri"/>
                <a:sym typeface="Calibri"/>
              </a:rPr>
              <a:t>Prepare examples an applicant could use to show their skills</a:t>
            </a:r>
            <a:endParaRPr sz="32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gc963957050_0_18"/>
          <p:cNvSpPr txBox="1"/>
          <p:nvPr>
            <p:ph type="ctrTitle"/>
          </p:nvPr>
        </p:nvSpPr>
        <p:spPr>
          <a:xfrm>
            <a:off x="1524004" y="1587566"/>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How is my skill</a:t>
            </a:r>
            <a:endParaRPr/>
          </a:p>
          <a:p>
            <a:pPr indent="0" lvl="0" marL="0" rtl="0" algn="ctr">
              <a:lnSpc>
                <a:spcPct val="90000"/>
              </a:lnSpc>
              <a:spcBef>
                <a:spcPts val="0"/>
              </a:spcBef>
              <a:spcAft>
                <a:spcPts val="0"/>
              </a:spcAft>
              <a:buClr>
                <a:schemeClr val="dk1"/>
              </a:buClr>
              <a:buSzPts val="6000"/>
              <a:buFont typeface="Calibri"/>
              <a:buNone/>
            </a:pPr>
            <a:r>
              <a:rPr lang="en-GB"/>
              <a:t>development tracked?</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id="188" name="Google Shape;188;p8"/>
          <p:cNvPicPr preferRelativeResize="0"/>
          <p:nvPr/>
        </p:nvPicPr>
        <p:blipFill rotWithShape="1">
          <a:blip r:embed="rId3">
            <a:alphaModFix/>
          </a:blip>
          <a:srcRect b="0" l="0" r="0" t="0"/>
          <a:stretch/>
        </p:blipFill>
        <p:spPr>
          <a:xfrm>
            <a:off x="2390575" y="1177022"/>
            <a:ext cx="7856232" cy="1903447"/>
          </a:xfrm>
          <a:prstGeom prst="rect">
            <a:avLst/>
          </a:prstGeom>
          <a:noFill/>
          <a:ln>
            <a:noFill/>
          </a:ln>
        </p:spPr>
      </p:pic>
      <p:grpSp>
        <p:nvGrpSpPr>
          <p:cNvPr id="189" name="Google Shape;189;p8"/>
          <p:cNvGrpSpPr/>
          <p:nvPr/>
        </p:nvGrpSpPr>
        <p:grpSpPr>
          <a:xfrm>
            <a:off x="1847781" y="3380064"/>
            <a:ext cx="8013320" cy="1676788"/>
            <a:chOff x="114300" y="1093470"/>
            <a:chExt cx="11981497" cy="2530262"/>
          </a:xfrm>
        </p:grpSpPr>
        <p:pic>
          <p:nvPicPr>
            <p:cNvPr id="190" name="Google Shape;190;p8"/>
            <p:cNvPicPr preferRelativeResize="0"/>
            <p:nvPr/>
          </p:nvPicPr>
          <p:blipFill rotWithShape="1">
            <a:blip r:embed="rId4">
              <a:alphaModFix/>
            </a:blip>
            <a:srcRect b="0" l="0" r="0" t="0"/>
            <a:stretch/>
          </p:blipFill>
          <p:spPr>
            <a:xfrm>
              <a:off x="114300" y="1093470"/>
              <a:ext cx="11981497" cy="1847329"/>
            </a:xfrm>
            <a:prstGeom prst="rect">
              <a:avLst/>
            </a:prstGeom>
            <a:noFill/>
            <a:ln>
              <a:noFill/>
            </a:ln>
          </p:spPr>
        </p:pic>
        <p:pic>
          <p:nvPicPr>
            <p:cNvPr id="191" name="Google Shape;191;p8"/>
            <p:cNvPicPr preferRelativeResize="0"/>
            <p:nvPr/>
          </p:nvPicPr>
          <p:blipFill rotWithShape="1">
            <a:blip r:embed="rId5">
              <a:alphaModFix/>
            </a:blip>
            <a:srcRect b="-82911" l="0" r="20629" t="39276"/>
            <a:stretch/>
          </p:blipFill>
          <p:spPr>
            <a:xfrm>
              <a:off x="925885" y="2782753"/>
              <a:ext cx="8653444" cy="840979"/>
            </a:xfrm>
            <a:prstGeom prst="rect">
              <a:avLst/>
            </a:prstGeom>
            <a:noFill/>
            <a:ln>
              <a:noFill/>
            </a:ln>
          </p:spPr>
        </p:pic>
      </p:grpSp>
      <p:sp>
        <p:nvSpPr>
          <p:cNvPr id="192" name="Google Shape;192;p8"/>
          <p:cNvSpPr txBox="1"/>
          <p:nvPr/>
        </p:nvSpPr>
        <p:spPr>
          <a:xfrm>
            <a:off x="2540375" y="5281550"/>
            <a:ext cx="68982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a:latin typeface="Calibri"/>
                <a:ea typeface="Calibri"/>
                <a:cs typeface="Calibri"/>
                <a:sym typeface="Calibri"/>
              </a:rPr>
              <a:t>A completed professional development plan is required for your formal review of progression</a:t>
            </a:r>
            <a:endParaRPr sz="1900">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10"/>
          <p:cNvSpPr/>
          <p:nvPr/>
        </p:nvSpPr>
        <p:spPr>
          <a:xfrm>
            <a:off x="8097396" y="3139807"/>
            <a:ext cx="3316077"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https://www.york.ac.uk/research/graduate-school/skills/</a:t>
            </a:r>
            <a:endParaRPr b="0" i="0" sz="1400" u="none" cap="none" strike="noStrike">
              <a:solidFill>
                <a:srgbClr val="000000"/>
              </a:solidFill>
              <a:latin typeface="Arial"/>
              <a:ea typeface="Arial"/>
              <a:cs typeface="Arial"/>
              <a:sym typeface="Arial"/>
            </a:endParaRPr>
          </a:p>
        </p:txBody>
      </p:sp>
      <p:pic>
        <p:nvPicPr>
          <p:cNvPr id="198" name="Google Shape;198;p10"/>
          <p:cNvPicPr preferRelativeResize="0"/>
          <p:nvPr/>
        </p:nvPicPr>
        <p:blipFill rotWithShape="1">
          <a:blip r:embed="rId3">
            <a:alphaModFix/>
          </a:blip>
          <a:srcRect b="0" l="0" r="0" t="0"/>
          <a:stretch/>
        </p:blipFill>
        <p:spPr>
          <a:xfrm>
            <a:off x="482848" y="0"/>
            <a:ext cx="6799301" cy="65123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pic>
        <p:nvPicPr>
          <p:cNvPr id="203" name="Google Shape;203;p11"/>
          <p:cNvPicPr preferRelativeResize="0"/>
          <p:nvPr/>
        </p:nvPicPr>
        <p:blipFill rotWithShape="1">
          <a:blip r:embed="rId3">
            <a:alphaModFix/>
          </a:blip>
          <a:srcRect b="0" l="0" r="0" t="0"/>
          <a:stretch/>
        </p:blipFill>
        <p:spPr>
          <a:xfrm>
            <a:off x="631657" y="1585180"/>
            <a:ext cx="5224584" cy="3215421"/>
          </a:xfrm>
          <a:prstGeom prst="rect">
            <a:avLst/>
          </a:prstGeom>
          <a:noFill/>
          <a:ln>
            <a:noFill/>
          </a:ln>
        </p:spPr>
      </p:pic>
      <p:pic>
        <p:nvPicPr>
          <p:cNvPr id="204" name="Google Shape;204;p11"/>
          <p:cNvPicPr preferRelativeResize="0"/>
          <p:nvPr/>
        </p:nvPicPr>
        <p:blipFill rotWithShape="1">
          <a:blip r:embed="rId4">
            <a:alphaModFix/>
          </a:blip>
          <a:srcRect b="0" l="0" r="0" t="0"/>
          <a:stretch/>
        </p:blipFill>
        <p:spPr>
          <a:xfrm>
            <a:off x="6583516" y="1115249"/>
            <a:ext cx="5092668" cy="415528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2"/>
          <p:cNvPicPr preferRelativeResize="0"/>
          <p:nvPr/>
        </p:nvPicPr>
        <p:blipFill rotWithShape="1">
          <a:blip r:embed="rId3">
            <a:alphaModFix/>
          </a:blip>
          <a:srcRect b="0" l="0" r="0" t="0"/>
          <a:stretch/>
        </p:blipFill>
        <p:spPr>
          <a:xfrm>
            <a:off x="501336" y="671787"/>
            <a:ext cx="11335488" cy="531037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3"/>
          <p:cNvPicPr preferRelativeResize="0"/>
          <p:nvPr/>
        </p:nvPicPr>
        <p:blipFill rotWithShape="1">
          <a:blip r:embed="rId3">
            <a:alphaModFix/>
          </a:blip>
          <a:srcRect b="0" l="0" r="7041" t="0"/>
          <a:stretch/>
        </p:blipFill>
        <p:spPr>
          <a:xfrm>
            <a:off x="683047" y="710440"/>
            <a:ext cx="10851614" cy="520147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p14"/>
          <p:cNvPicPr preferRelativeResize="0"/>
          <p:nvPr/>
        </p:nvPicPr>
        <p:blipFill rotWithShape="1">
          <a:blip r:embed="rId3">
            <a:alphaModFix/>
          </a:blip>
          <a:srcRect b="0" l="0" r="0" t="0"/>
          <a:stretch/>
        </p:blipFill>
        <p:spPr>
          <a:xfrm>
            <a:off x="716097" y="744654"/>
            <a:ext cx="11017039" cy="52324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p15"/>
          <p:cNvPicPr preferRelativeResize="0"/>
          <p:nvPr/>
        </p:nvPicPr>
        <p:blipFill rotWithShape="1">
          <a:blip r:embed="rId3">
            <a:alphaModFix/>
          </a:blip>
          <a:srcRect b="0" l="0" r="0" t="0"/>
          <a:stretch/>
        </p:blipFill>
        <p:spPr>
          <a:xfrm>
            <a:off x="1259312" y="95937"/>
            <a:ext cx="9765825" cy="64933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Why focus on Professional Development?</a:t>
            </a:r>
            <a:endParaRPr/>
          </a:p>
        </p:txBody>
      </p:sp>
      <p:sp>
        <p:nvSpPr>
          <p:cNvPr id="95" name="Google Shape;9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Develop as an effective, well rounded researcher</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Competitive PhD graduate market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More informed decisions around career development</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Develop a more focused and strategic approach</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SMART Goals</a:t>
            </a:r>
            <a:endParaRPr/>
          </a:p>
        </p:txBody>
      </p:sp>
      <p:sp>
        <p:nvSpPr>
          <p:cNvPr id="230" name="Google Shape;230;p16"/>
          <p:cNvSpPr txBox="1"/>
          <p:nvPr>
            <p:ph idx="1" type="body"/>
          </p:nvPr>
        </p:nvSpPr>
        <p:spPr>
          <a:xfrm>
            <a:off x="838200" y="212728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GB"/>
              <a:t>S</a:t>
            </a:r>
            <a:r>
              <a:rPr lang="en-GB"/>
              <a:t>pecific (What do I want to accomplish?)</a:t>
            </a:r>
            <a:endParaRPr/>
          </a:p>
          <a:p>
            <a:pPr indent="0" lvl="0" marL="0" rtl="0" algn="l">
              <a:lnSpc>
                <a:spcPct val="90000"/>
              </a:lnSpc>
              <a:spcBef>
                <a:spcPts val="1000"/>
              </a:spcBef>
              <a:spcAft>
                <a:spcPts val="0"/>
              </a:spcAft>
              <a:buClr>
                <a:schemeClr val="dk1"/>
              </a:buClr>
              <a:buSzPts val="2800"/>
              <a:buNone/>
            </a:pPr>
            <a:r>
              <a:rPr b="1" lang="en-GB"/>
              <a:t>M</a:t>
            </a:r>
            <a:r>
              <a:rPr lang="en-GB"/>
              <a:t>easurable (How much? How will I know it is accomplished?)</a:t>
            </a:r>
            <a:endParaRPr/>
          </a:p>
          <a:p>
            <a:pPr indent="0" lvl="0" marL="0" rtl="0" algn="l">
              <a:lnSpc>
                <a:spcPct val="90000"/>
              </a:lnSpc>
              <a:spcBef>
                <a:spcPts val="1000"/>
              </a:spcBef>
              <a:spcAft>
                <a:spcPts val="0"/>
              </a:spcAft>
              <a:buClr>
                <a:schemeClr val="dk1"/>
              </a:buClr>
              <a:buSzPts val="2800"/>
              <a:buNone/>
            </a:pPr>
            <a:r>
              <a:rPr b="1" lang="en-GB"/>
              <a:t>A</a:t>
            </a:r>
            <a:r>
              <a:rPr lang="en-GB"/>
              <a:t>chievable </a:t>
            </a:r>
            <a:endParaRPr/>
          </a:p>
          <a:p>
            <a:pPr indent="0" lvl="0" marL="0" rtl="0" algn="l">
              <a:lnSpc>
                <a:spcPct val="90000"/>
              </a:lnSpc>
              <a:spcBef>
                <a:spcPts val="1000"/>
              </a:spcBef>
              <a:spcAft>
                <a:spcPts val="0"/>
              </a:spcAft>
              <a:buClr>
                <a:schemeClr val="dk1"/>
              </a:buClr>
              <a:buSzPts val="2800"/>
              <a:buNone/>
            </a:pPr>
            <a:r>
              <a:rPr b="1" lang="en-GB"/>
              <a:t>R</a:t>
            </a:r>
            <a:r>
              <a:rPr lang="en-GB"/>
              <a:t>ealistic </a:t>
            </a:r>
            <a:endParaRPr/>
          </a:p>
          <a:p>
            <a:pPr indent="0" lvl="0" marL="0" rtl="0" algn="l">
              <a:lnSpc>
                <a:spcPct val="90000"/>
              </a:lnSpc>
              <a:spcBef>
                <a:spcPts val="1000"/>
              </a:spcBef>
              <a:spcAft>
                <a:spcPts val="0"/>
              </a:spcAft>
              <a:buClr>
                <a:schemeClr val="dk1"/>
              </a:buClr>
              <a:buSzPts val="2800"/>
              <a:buNone/>
            </a:pPr>
            <a:r>
              <a:rPr b="1" lang="en-GB"/>
              <a:t>T</a:t>
            </a:r>
            <a:r>
              <a:rPr lang="en-GB"/>
              <a:t>ime Bound</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SMART Goals </a:t>
            </a:r>
            <a:endParaRPr/>
          </a:p>
        </p:txBody>
      </p:sp>
      <p:sp>
        <p:nvSpPr>
          <p:cNvPr id="236" name="Google Shape;236;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Public Engagement and Communication Experience</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Take part in a public engagement activity to development my communication skills</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When will I have the time to do this? How much time can I commit? When are the events happening? Will you run your own activity?</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rPr lang="en-GB"/>
              <a:t>Complete in the next 6 months (or by next TAP meeting)</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37" name="Google Shape;237;p17"/>
          <p:cNvSpPr txBox="1"/>
          <p:nvPr/>
        </p:nvSpPr>
        <p:spPr>
          <a:xfrm>
            <a:off x="10105533" y="235670"/>
            <a:ext cx="2941163" cy="22159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S</a:t>
            </a:r>
            <a:r>
              <a:rPr b="0" i="0" lang="en-GB" sz="2400" u="none" cap="none" strike="noStrike">
                <a:solidFill>
                  <a:schemeClr val="dk1"/>
                </a:solidFill>
                <a:latin typeface="Calibri"/>
                <a:ea typeface="Calibri"/>
                <a:cs typeface="Calibri"/>
                <a:sym typeface="Calibri"/>
              </a:rPr>
              <a:t>pecific</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M</a:t>
            </a:r>
            <a:r>
              <a:rPr b="0" i="0" lang="en-GB" sz="2400" u="none" cap="none" strike="noStrike">
                <a:solidFill>
                  <a:schemeClr val="dk1"/>
                </a:solidFill>
                <a:latin typeface="Calibri"/>
                <a:ea typeface="Calibri"/>
                <a:cs typeface="Calibri"/>
                <a:sym typeface="Calibri"/>
              </a:rPr>
              <a:t>easurable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A</a:t>
            </a:r>
            <a:r>
              <a:rPr b="0" i="0" lang="en-GB" sz="2400" u="none" cap="none" strike="noStrike">
                <a:solidFill>
                  <a:schemeClr val="dk1"/>
                </a:solidFill>
                <a:latin typeface="Calibri"/>
                <a:ea typeface="Calibri"/>
                <a:cs typeface="Calibri"/>
                <a:sym typeface="Calibri"/>
              </a:rPr>
              <a:t>chievable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R</a:t>
            </a:r>
            <a:r>
              <a:rPr b="0" i="0" lang="en-GB" sz="2400" u="none" cap="none" strike="noStrike">
                <a:solidFill>
                  <a:schemeClr val="dk1"/>
                </a:solidFill>
                <a:latin typeface="Calibri"/>
                <a:ea typeface="Calibri"/>
                <a:cs typeface="Calibri"/>
                <a:sym typeface="Calibri"/>
              </a:rPr>
              <a:t>ealistic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Calibri"/>
              <a:buNone/>
            </a:pPr>
            <a:r>
              <a:rPr b="1" i="0" lang="en-GB" sz="2400" u="none" cap="none" strike="noStrike">
                <a:solidFill>
                  <a:schemeClr val="dk1"/>
                </a:solidFill>
                <a:latin typeface="Calibri"/>
                <a:ea typeface="Calibri"/>
                <a:cs typeface="Calibri"/>
                <a:sym typeface="Calibri"/>
              </a:rPr>
              <a:t>T</a:t>
            </a:r>
            <a:r>
              <a:rPr b="0" i="0" lang="en-GB" sz="2400" u="none" cap="none" strike="noStrike">
                <a:solidFill>
                  <a:schemeClr val="dk1"/>
                </a:solidFill>
                <a:latin typeface="Calibri"/>
                <a:ea typeface="Calibri"/>
                <a:cs typeface="Calibri"/>
                <a:sym typeface="Calibri"/>
              </a:rPr>
              <a:t>ime Bound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8"/>
          <p:cNvSpPr txBox="1"/>
          <p:nvPr>
            <p:ph idx="1" type="body"/>
          </p:nvPr>
        </p:nvSpPr>
        <p:spPr>
          <a:xfrm>
            <a:off x="319488" y="379331"/>
            <a:ext cx="9816029" cy="62638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With your group:</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Use the answers from your previous discussion to help each other write SMART goals</a:t>
            </a:r>
            <a:endParaRPr/>
          </a:p>
          <a:p>
            <a:pPr indent="-50800" lvl="0" marL="22860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p:txBody>
      </p:sp>
      <p:sp>
        <p:nvSpPr>
          <p:cNvPr id="243" name="Google Shape;243;p18"/>
          <p:cNvSpPr txBox="1"/>
          <p:nvPr/>
        </p:nvSpPr>
        <p:spPr>
          <a:xfrm>
            <a:off x="1050239" y="3120599"/>
            <a:ext cx="10515600" cy="2709000"/>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l">
              <a:lnSpc>
                <a:spcPct val="90000"/>
              </a:lnSpc>
              <a:spcBef>
                <a:spcPts val="0"/>
              </a:spcBef>
              <a:spcAft>
                <a:spcPts val="0"/>
              </a:spcAft>
              <a:buClr>
                <a:schemeClr val="dk1"/>
              </a:buClr>
              <a:buSzPct val="100000"/>
              <a:buFont typeface="Arial"/>
              <a:buNone/>
            </a:pPr>
            <a:r>
              <a:rPr b="1" i="0" lang="en-GB" sz="2800" u="none" cap="none" strike="noStrike">
                <a:solidFill>
                  <a:schemeClr val="dk1"/>
                </a:solidFill>
                <a:latin typeface="Calibri"/>
                <a:ea typeface="Calibri"/>
                <a:cs typeface="Calibri"/>
                <a:sym typeface="Calibri"/>
              </a:rPr>
              <a:t>S</a:t>
            </a:r>
            <a:r>
              <a:rPr b="0" i="0" lang="en-GB" sz="2800" u="none" cap="none" strike="noStrike">
                <a:solidFill>
                  <a:schemeClr val="dk1"/>
                </a:solidFill>
                <a:latin typeface="Calibri"/>
                <a:ea typeface="Calibri"/>
                <a:cs typeface="Calibri"/>
                <a:sym typeface="Calibri"/>
              </a:rPr>
              <a:t>pecific (What do I want to accomplish?)</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1" i="0" lang="en-GB" sz="2800" u="none" cap="none" strike="noStrike">
                <a:solidFill>
                  <a:schemeClr val="dk1"/>
                </a:solidFill>
                <a:latin typeface="Calibri"/>
                <a:ea typeface="Calibri"/>
                <a:cs typeface="Calibri"/>
                <a:sym typeface="Calibri"/>
              </a:rPr>
              <a:t>M</a:t>
            </a:r>
            <a:r>
              <a:rPr b="0" i="0" lang="en-GB" sz="2800" u="none" cap="none" strike="noStrike">
                <a:solidFill>
                  <a:schemeClr val="dk1"/>
                </a:solidFill>
                <a:latin typeface="Calibri"/>
                <a:ea typeface="Calibri"/>
                <a:cs typeface="Calibri"/>
                <a:sym typeface="Calibri"/>
              </a:rPr>
              <a:t>easurable (How much? How will I know it is accomplished?)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1" i="0" lang="en-GB" sz="2800" u="none" cap="none" strike="noStrike">
                <a:solidFill>
                  <a:schemeClr val="dk1"/>
                </a:solidFill>
                <a:latin typeface="Calibri"/>
                <a:ea typeface="Calibri"/>
                <a:cs typeface="Calibri"/>
                <a:sym typeface="Calibri"/>
              </a:rPr>
              <a:t>A</a:t>
            </a:r>
            <a:r>
              <a:rPr b="0" i="0" lang="en-GB" sz="2800" u="none" cap="none" strike="noStrike">
                <a:solidFill>
                  <a:schemeClr val="dk1"/>
                </a:solidFill>
                <a:latin typeface="Calibri"/>
                <a:ea typeface="Calibri"/>
                <a:cs typeface="Calibri"/>
                <a:sym typeface="Calibri"/>
              </a:rPr>
              <a:t>chievable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1" i="0" lang="en-GB" sz="2800" u="none" cap="none" strike="noStrike">
                <a:solidFill>
                  <a:schemeClr val="dk1"/>
                </a:solidFill>
                <a:latin typeface="Calibri"/>
                <a:ea typeface="Calibri"/>
                <a:cs typeface="Calibri"/>
                <a:sym typeface="Calibri"/>
              </a:rPr>
              <a:t>R</a:t>
            </a:r>
            <a:r>
              <a:rPr b="0" i="0" lang="en-GB" sz="2800" u="none" cap="none" strike="noStrike">
                <a:solidFill>
                  <a:schemeClr val="dk1"/>
                </a:solidFill>
                <a:latin typeface="Calibri"/>
                <a:ea typeface="Calibri"/>
                <a:cs typeface="Calibri"/>
                <a:sym typeface="Calibri"/>
              </a:rPr>
              <a:t>ealistic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rPr b="1" i="0" lang="en-GB" sz="2800" u="none" cap="none" strike="noStrike">
                <a:solidFill>
                  <a:schemeClr val="dk1"/>
                </a:solidFill>
                <a:latin typeface="Calibri"/>
                <a:ea typeface="Calibri"/>
                <a:cs typeface="Calibri"/>
                <a:sym typeface="Calibri"/>
              </a:rPr>
              <a:t>T</a:t>
            </a:r>
            <a:r>
              <a:rPr b="0" i="0" lang="en-GB" sz="2800" u="none" cap="none" strike="noStrike">
                <a:solidFill>
                  <a:schemeClr val="dk1"/>
                </a:solidFill>
                <a:latin typeface="Calibri"/>
                <a:ea typeface="Calibri"/>
                <a:cs typeface="Calibri"/>
                <a:sym typeface="Calibri"/>
              </a:rPr>
              <a:t>ime Bound</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a:p>
            <a:pPr indent="0" lvl="0" marL="0" marR="0" rtl="0" algn="l">
              <a:lnSpc>
                <a:spcPct val="90000"/>
              </a:lnSpc>
              <a:spcBef>
                <a:spcPts val="1000"/>
              </a:spcBef>
              <a:spcAft>
                <a:spcPts val="0"/>
              </a:spcAft>
              <a:buClr>
                <a:schemeClr val="dk1"/>
              </a:buClr>
              <a:buSzPct val="100000"/>
              <a:buFont typeface="Arial"/>
              <a:buNone/>
            </a:pPr>
            <a:r>
              <a:t/>
            </a:r>
            <a:endParaRPr b="0" i="0" sz="28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19"/>
          <p:cNvPicPr preferRelativeResize="0"/>
          <p:nvPr/>
        </p:nvPicPr>
        <p:blipFill rotWithShape="1">
          <a:blip r:embed="rId3">
            <a:alphaModFix/>
          </a:blip>
          <a:srcRect b="0" l="0" r="0" t="0"/>
          <a:stretch/>
        </p:blipFill>
        <p:spPr>
          <a:xfrm>
            <a:off x="1199855" y="358612"/>
            <a:ext cx="10038172" cy="605161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pic>
        <p:nvPicPr>
          <p:cNvPr id="253" name="Google Shape;253;p20"/>
          <p:cNvPicPr preferRelativeResize="0"/>
          <p:nvPr/>
        </p:nvPicPr>
        <p:blipFill rotWithShape="1">
          <a:blip r:embed="rId3">
            <a:alphaModFix/>
          </a:blip>
          <a:srcRect b="0" l="0" r="0" t="0"/>
          <a:stretch/>
        </p:blipFill>
        <p:spPr>
          <a:xfrm>
            <a:off x="8115300" y="0"/>
            <a:ext cx="4076700" cy="1847850"/>
          </a:xfrm>
          <a:prstGeom prst="rect">
            <a:avLst/>
          </a:prstGeom>
          <a:noFill/>
          <a:ln>
            <a:noFill/>
          </a:ln>
        </p:spPr>
      </p:pic>
      <p:pic>
        <p:nvPicPr>
          <p:cNvPr id="254" name="Google Shape;254;p20"/>
          <p:cNvPicPr preferRelativeResize="0"/>
          <p:nvPr/>
        </p:nvPicPr>
        <p:blipFill rotWithShape="1">
          <a:blip r:embed="rId4">
            <a:alphaModFix/>
          </a:blip>
          <a:srcRect b="0" l="0" r="0" t="0"/>
          <a:stretch/>
        </p:blipFill>
        <p:spPr>
          <a:xfrm>
            <a:off x="716436" y="1381321"/>
            <a:ext cx="8698927" cy="48162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pic>
        <p:nvPicPr>
          <p:cNvPr id="259" name="Google Shape;259;p21"/>
          <p:cNvPicPr preferRelativeResize="0"/>
          <p:nvPr/>
        </p:nvPicPr>
        <p:blipFill rotWithShape="1">
          <a:blip r:embed="rId3">
            <a:alphaModFix/>
          </a:blip>
          <a:srcRect b="0" l="0" r="0" t="0"/>
          <a:stretch/>
        </p:blipFill>
        <p:spPr>
          <a:xfrm>
            <a:off x="528388" y="757985"/>
            <a:ext cx="7319549" cy="2949670"/>
          </a:xfrm>
          <a:prstGeom prst="rect">
            <a:avLst/>
          </a:prstGeom>
          <a:noFill/>
          <a:ln>
            <a:noFill/>
          </a:ln>
        </p:spPr>
      </p:pic>
      <p:pic>
        <p:nvPicPr>
          <p:cNvPr id="260" name="Google Shape;260;p21"/>
          <p:cNvPicPr preferRelativeResize="0"/>
          <p:nvPr/>
        </p:nvPicPr>
        <p:blipFill rotWithShape="1">
          <a:blip r:embed="rId4">
            <a:alphaModFix/>
          </a:blip>
          <a:srcRect b="0" l="0" r="0" t="0"/>
          <a:stretch/>
        </p:blipFill>
        <p:spPr>
          <a:xfrm>
            <a:off x="8115300" y="0"/>
            <a:ext cx="4076700" cy="1847850"/>
          </a:xfrm>
          <a:prstGeom prst="rect">
            <a:avLst/>
          </a:prstGeom>
          <a:noFill/>
          <a:ln>
            <a:noFill/>
          </a:ln>
        </p:spPr>
      </p:pic>
      <p:pic>
        <p:nvPicPr>
          <p:cNvPr id="261" name="Google Shape;261;p21"/>
          <p:cNvPicPr preferRelativeResize="0"/>
          <p:nvPr/>
        </p:nvPicPr>
        <p:blipFill rotWithShape="1">
          <a:blip r:embed="rId5">
            <a:alphaModFix/>
          </a:blip>
          <a:srcRect b="0" l="0" r="0" t="0"/>
          <a:stretch/>
        </p:blipFill>
        <p:spPr>
          <a:xfrm>
            <a:off x="528387" y="3853551"/>
            <a:ext cx="7319549" cy="210792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2"/>
          <p:cNvPicPr preferRelativeResize="0"/>
          <p:nvPr/>
        </p:nvPicPr>
        <p:blipFill rotWithShape="1">
          <a:blip r:embed="rId3">
            <a:alphaModFix/>
          </a:blip>
          <a:srcRect b="0" l="0" r="0" t="0"/>
          <a:stretch/>
        </p:blipFill>
        <p:spPr>
          <a:xfrm>
            <a:off x="1260968" y="2100755"/>
            <a:ext cx="9954848" cy="3784773"/>
          </a:xfrm>
          <a:prstGeom prst="rect">
            <a:avLst/>
          </a:prstGeom>
          <a:noFill/>
          <a:ln>
            <a:noFill/>
          </a:ln>
        </p:spPr>
      </p:pic>
      <p:pic>
        <p:nvPicPr>
          <p:cNvPr id="267" name="Google Shape;267;p22"/>
          <p:cNvPicPr preferRelativeResize="0"/>
          <p:nvPr/>
        </p:nvPicPr>
        <p:blipFill rotWithShape="1">
          <a:blip r:embed="rId4">
            <a:alphaModFix/>
          </a:blip>
          <a:srcRect b="0" l="0" r="0" t="0"/>
          <a:stretch/>
        </p:blipFill>
        <p:spPr>
          <a:xfrm>
            <a:off x="8115300" y="0"/>
            <a:ext cx="4076700" cy="1847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descr="Related image" id="273" name="Google Shape;273;p23"/>
          <p:cNvPicPr preferRelativeResize="0"/>
          <p:nvPr/>
        </p:nvPicPr>
        <p:blipFill rotWithShape="1">
          <a:blip r:embed="rId3">
            <a:alphaModFix/>
          </a:blip>
          <a:srcRect b="0" l="0" r="0" t="0"/>
          <a:stretch/>
        </p:blipFill>
        <p:spPr>
          <a:xfrm>
            <a:off x="504559" y="486116"/>
            <a:ext cx="3035682" cy="3035683"/>
          </a:xfrm>
          <a:prstGeom prst="rect">
            <a:avLst/>
          </a:prstGeom>
          <a:noFill/>
          <a:ln>
            <a:noFill/>
          </a:ln>
        </p:spPr>
      </p:pic>
      <p:pic>
        <p:nvPicPr>
          <p:cNvPr id="274" name="Google Shape;274;p23"/>
          <p:cNvPicPr preferRelativeResize="0"/>
          <p:nvPr/>
        </p:nvPicPr>
        <p:blipFill rotWithShape="1">
          <a:blip r:embed="rId4">
            <a:alphaModFix/>
          </a:blip>
          <a:srcRect b="0" l="0" r="0" t="0"/>
          <a:stretch/>
        </p:blipFill>
        <p:spPr>
          <a:xfrm>
            <a:off x="4409036" y="712452"/>
            <a:ext cx="7229541" cy="2537742"/>
          </a:xfrm>
          <a:prstGeom prst="rect">
            <a:avLst/>
          </a:prstGeom>
          <a:noFill/>
          <a:ln>
            <a:noFill/>
          </a:ln>
        </p:spPr>
      </p:pic>
      <p:pic>
        <p:nvPicPr>
          <p:cNvPr id="275" name="Google Shape;275;p23"/>
          <p:cNvPicPr preferRelativeResize="0"/>
          <p:nvPr/>
        </p:nvPicPr>
        <p:blipFill rotWithShape="1">
          <a:blip r:embed="rId5">
            <a:alphaModFix/>
          </a:blip>
          <a:srcRect b="0" l="0" r="0" t="0"/>
          <a:stretch/>
        </p:blipFill>
        <p:spPr>
          <a:xfrm>
            <a:off x="5114276" y="3182341"/>
            <a:ext cx="4214376" cy="330899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grpSp>
        <p:nvGrpSpPr>
          <p:cNvPr id="281" name="Google Shape;281;p24"/>
          <p:cNvGrpSpPr/>
          <p:nvPr/>
        </p:nvGrpSpPr>
        <p:grpSpPr>
          <a:xfrm>
            <a:off x="234010" y="414158"/>
            <a:ext cx="11721013" cy="6226382"/>
            <a:chOff x="234010" y="414158"/>
            <a:chExt cx="11721013" cy="6226382"/>
          </a:xfrm>
        </p:grpSpPr>
        <p:pic>
          <p:nvPicPr>
            <p:cNvPr id="282" name="Google Shape;282;p24"/>
            <p:cNvPicPr preferRelativeResize="0"/>
            <p:nvPr/>
          </p:nvPicPr>
          <p:blipFill rotWithShape="1">
            <a:blip r:embed="rId3">
              <a:alphaModFix/>
            </a:blip>
            <a:srcRect b="0" l="0" r="0" t="0"/>
            <a:stretch/>
          </p:blipFill>
          <p:spPr>
            <a:xfrm>
              <a:off x="234010" y="414158"/>
              <a:ext cx="11721013" cy="6226382"/>
            </a:xfrm>
            <a:prstGeom prst="rect">
              <a:avLst/>
            </a:prstGeom>
            <a:noFill/>
            <a:ln>
              <a:noFill/>
            </a:ln>
          </p:spPr>
        </p:pic>
        <p:sp>
          <p:nvSpPr>
            <p:cNvPr id="283" name="Google Shape;283;p24"/>
            <p:cNvSpPr/>
            <p:nvPr/>
          </p:nvSpPr>
          <p:spPr>
            <a:xfrm>
              <a:off x="10159843" y="698788"/>
              <a:ext cx="1749287" cy="40892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pic>
        <p:nvPicPr>
          <p:cNvPr id="284" name="Google Shape;284;p24"/>
          <p:cNvPicPr preferRelativeResize="0"/>
          <p:nvPr/>
        </p:nvPicPr>
        <p:blipFill rotWithShape="1">
          <a:blip r:embed="rId4">
            <a:alphaModFix/>
          </a:blip>
          <a:srcRect b="0" l="0" r="0" t="0"/>
          <a:stretch/>
        </p:blipFill>
        <p:spPr>
          <a:xfrm>
            <a:off x="2920225" y="698788"/>
            <a:ext cx="6345068" cy="527538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8" name="Shape 288"/>
        <p:cNvGrpSpPr/>
        <p:nvPr/>
      </p:nvGrpSpPr>
      <p:grpSpPr>
        <a:xfrm>
          <a:off x="0" y="0"/>
          <a:ext cx="0" cy="0"/>
          <a:chOff x="0" y="0"/>
          <a:chExt cx="0" cy="0"/>
        </a:xfrm>
      </p:grpSpPr>
      <p:pic>
        <p:nvPicPr>
          <p:cNvPr id="289" name="Google Shape;289;p25"/>
          <p:cNvPicPr preferRelativeResize="0"/>
          <p:nvPr/>
        </p:nvPicPr>
        <p:blipFill>
          <a:blip r:embed="rId3">
            <a:alphaModFix/>
          </a:blip>
          <a:stretch>
            <a:fillRect/>
          </a:stretch>
        </p:blipFill>
        <p:spPr>
          <a:xfrm>
            <a:off x="310275" y="320150"/>
            <a:ext cx="7143750" cy="6324600"/>
          </a:xfrm>
          <a:prstGeom prst="rect">
            <a:avLst/>
          </a:prstGeom>
          <a:noFill/>
          <a:ln>
            <a:noFill/>
          </a:ln>
        </p:spPr>
      </p:pic>
      <p:pic>
        <p:nvPicPr>
          <p:cNvPr id="290" name="Google Shape;290;p25"/>
          <p:cNvPicPr preferRelativeResize="0"/>
          <p:nvPr/>
        </p:nvPicPr>
        <p:blipFill>
          <a:blip r:embed="rId4">
            <a:alphaModFix/>
          </a:blip>
          <a:stretch>
            <a:fillRect/>
          </a:stretch>
        </p:blipFill>
        <p:spPr>
          <a:xfrm>
            <a:off x="7454025" y="850209"/>
            <a:ext cx="4664500" cy="5794541"/>
          </a:xfrm>
          <a:prstGeom prst="rect">
            <a:avLst/>
          </a:prstGeom>
          <a:noFill/>
          <a:ln>
            <a:noFill/>
          </a:ln>
        </p:spPr>
      </p:pic>
      <p:sp>
        <p:nvSpPr>
          <p:cNvPr id="291" name="Google Shape;291;p25"/>
          <p:cNvSpPr txBox="1"/>
          <p:nvPr/>
        </p:nvSpPr>
        <p:spPr>
          <a:xfrm>
            <a:off x="7454025" y="217100"/>
            <a:ext cx="4460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900" u="sng">
                <a:solidFill>
                  <a:schemeClr val="hlink"/>
                </a:solidFill>
                <a:latin typeface="Calibri"/>
                <a:ea typeface="Calibri"/>
                <a:cs typeface="Calibri"/>
                <a:sym typeface="Calibri"/>
                <a:hlinkClick r:id="rId5"/>
              </a:rPr>
              <a:t>Research Excellence Training Team (RETT)</a:t>
            </a:r>
            <a:endParaRPr sz="19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3"/>
          <p:cNvPicPr preferRelativeResize="0"/>
          <p:nvPr/>
        </p:nvPicPr>
        <p:blipFill rotWithShape="1">
          <a:blip r:embed="rId3">
            <a:alphaModFix/>
          </a:blip>
          <a:srcRect b="0" l="0" r="0" t="14952"/>
          <a:stretch/>
        </p:blipFill>
        <p:spPr>
          <a:xfrm>
            <a:off x="2082296" y="2738945"/>
            <a:ext cx="7828945" cy="2854311"/>
          </a:xfrm>
          <a:prstGeom prst="rect">
            <a:avLst/>
          </a:prstGeom>
          <a:noFill/>
          <a:ln>
            <a:noFill/>
          </a:ln>
        </p:spPr>
      </p:pic>
      <p:pic>
        <p:nvPicPr>
          <p:cNvPr id="102" name="Google Shape;102;p3"/>
          <p:cNvPicPr preferRelativeResize="0"/>
          <p:nvPr/>
        </p:nvPicPr>
        <p:blipFill rotWithShape="1">
          <a:blip r:embed="rId4">
            <a:alphaModFix/>
          </a:blip>
          <a:srcRect b="0" l="0" r="0" t="0"/>
          <a:stretch/>
        </p:blipFill>
        <p:spPr>
          <a:xfrm>
            <a:off x="2458881" y="835498"/>
            <a:ext cx="7856232" cy="190344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7"/>
          <p:cNvSpPr txBox="1"/>
          <p:nvPr>
            <p:ph type="title"/>
          </p:nvPr>
        </p:nvSpPr>
        <p:spPr>
          <a:xfrm>
            <a:off x="816166" y="61063"/>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have other students done?</a:t>
            </a:r>
            <a:endParaRPr/>
          </a:p>
        </p:txBody>
      </p:sp>
      <p:pic>
        <p:nvPicPr>
          <p:cNvPr id="298" name="Google Shape;298;p27"/>
          <p:cNvPicPr preferRelativeResize="0"/>
          <p:nvPr/>
        </p:nvPicPr>
        <p:blipFill rotWithShape="1">
          <a:blip r:embed="rId3">
            <a:alphaModFix/>
          </a:blip>
          <a:srcRect b="0" l="0" r="0" t="0"/>
          <a:stretch/>
        </p:blipFill>
        <p:spPr>
          <a:xfrm>
            <a:off x="477701" y="2315490"/>
            <a:ext cx="3914967" cy="1905284"/>
          </a:xfrm>
          <a:prstGeom prst="rect">
            <a:avLst/>
          </a:prstGeom>
          <a:noFill/>
          <a:ln>
            <a:noFill/>
          </a:ln>
        </p:spPr>
      </p:pic>
      <p:pic>
        <p:nvPicPr>
          <p:cNvPr id="299" name="Google Shape;299;p27"/>
          <p:cNvPicPr preferRelativeResize="0"/>
          <p:nvPr/>
        </p:nvPicPr>
        <p:blipFill rotWithShape="1">
          <a:blip r:embed="rId4">
            <a:alphaModFix/>
          </a:blip>
          <a:srcRect b="0" l="0" r="0" t="0"/>
          <a:stretch/>
        </p:blipFill>
        <p:spPr>
          <a:xfrm>
            <a:off x="2573422" y="1292088"/>
            <a:ext cx="1621554" cy="1401783"/>
          </a:xfrm>
          <a:prstGeom prst="rect">
            <a:avLst/>
          </a:prstGeom>
          <a:noFill/>
          <a:ln>
            <a:noFill/>
          </a:ln>
        </p:spPr>
      </p:pic>
      <p:pic>
        <p:nvPicPr>
          <p:cNvPr descr="https://scontent.xx.fbcdn.net/hphotos-xaf1/v/t1.0-9/11403000_10103264546878783_3215070276897966501_n.jpg?oh=30e983972545ce31dd0dc465464eb336&amp;oe=57B7506F" id="300" name="Google Shape;300;p27"/>
          <p:cNvPicPr preferRelativeResize="0"/>
          <p:nvPr/>
        </p:nvPicPr>
        <p:blipFill rotWithShape="1">
          <a:blip r:embed="rId5">
            <a:alphaModFix/>
          </a:blip>
          <a:srcRect b="0" l="0" r="0" t="0"/>
          <a:stretch/>
        </p:blipFill>
        <p:spPr>
          <a:xfrm>
            <a:off x="926212" y="4623634"/>
            <a:ext cx="3017944" cy="2010292"/>
          </a:xfrm>
          <a:prstGeom prst="rect">
            <a:avLst/>
          </a:prstGeom>
          <a:noFill/>
          <a:ln>
            <a:noFill/>
          </a:ln>
        </p:spPr>
      </p:pic>
      <p:pic>
        <p:nvPicPr>
          <p:cNvPr id="301" name="Google Shape;301;p27"/>
          <p:cNvPicPr preferRelativeResize="0"/>
          <p:nvPr/>
        </p:nvPicPr>
        <p:blipFill rotWithShape="1">
          <a:blip r:embed="rId6">
            <a:alphaModFix/>
          </a:blip>
          <a:srcRect b="0" l="0" r="0" t="0"/>
          <a:stretch/>
        </p:blipFill>
        <p:spPr>
          <a:xfrm>
            <a:off x="9680273" y="4186611"/>
            <a:ext cx="1324813" cy="2447315"/>
          </a:xfrm>
          <a:prstGeom prst="rect">
            <a:avLst/>
          </a:prstGeom>
          <a:noFill/>
          <a:ln>
            <a:noFill/>
          </a:ln>
        </p:spPr>
      </p:pic>
      <p:pic>
        <p:nvPicPr>
          <p:cNvPr id="302" name="Google Shape;302;p27"/>
          <p:cNvPicPr preferRelativeResize="0"/>
          <p:nvPr/>
        </p:nvPicPr>
        <p:blipFill rotWithShape="1">
          <a:blip r:embed="rId7">
            <a:alphaModFix/>
          </a:blip>
          <a:srcRect b="0" l="0" r="0" t="0"/>
          <a:stretch/>
        </p:blipFill>
        <p:spPr>
          <a:xfrm>
            <a:off x="8978196" y="1082252"/>
            <a:ext cx="2474450" cy="2572193"/>
          </a:xfrm>
          <a:prstGeom prst="rect">
            <a:avLst/>
          </a:prstGeom>
          <a:noFill/>
          <a:ln>
            <a:noFill/>
          </a:ln>
        </p:spPr>
      </p:pic>
      <p:pic>
        <p:nvPicPr>
          <p:cNvPr id="303" name="Google Shape;303;p27"/>
          <p:cNvPicPr preferRelativeResize="0"/>
          <p:nvPr/>
        </p:nvPicPr>
        <p:blipFill rotWithShape="1">
          <a:blip r:embed="rId8">
            <a:alphaModFix/>
          </a:blip>
          <a:srcRect b="0" l="0" r="0" t="0"/>
          <a:stretch/>
        </p:blipFill>
        <p:spPr>
          <a:xfrm>
            <a:off x="5576591" y="1260374"/>
            <a:ext cx="2341142" cy="2215947"/>
          </a:xfrm>
          <a:prstGeom prst="rect">
            <a:avLst/>
          </a:prstGeom>
          <a:noFill/>
          <a:ln>
            <a:noFill/>
          </a:ln>
        </p:spPr>
      </p:pic>
      <p:pic>
        <p:nvPicPr>
          <p:cNvPr id="304" name="Google Shape;304;p27"/>
          <p:cNvPicPr preferRelativeResize="0"/>
          <p:nvPr/>
        </p:nvPicPr>
        <p:blipFill rotWithShape="1">
          <a:blip r:embed="rId9">
            <a:alphaModFix/>
          </a:blip>
          <a:srcRect b="0" l="18621" r="14713" t="0"/>
          <a:stretch/>
        </p:blipFill>
        <p:spPr>
          <a:xfrm>
            <a:off x="5226105" y="3611691"/>
            <a:ext cx="3042114" cy="302223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have other students done?</a:t>
            </a:r>
            <a:endParaRPr/>
          </a:p>
        </p:txBody>
      </p:sp>
      <p:pic>
        <p:nvPicPr>
          <p:cNvPr id="311" name="Google Shape;311;p26"/>
          <p:cNvPicPr preferRelativeResize="0"/>
          <p:nvPr/>
        </p:nvPicPr>
        <p:blipFill rotWithShape="1">
          <a:blip r:embed="rId3">
            <a:alphaModFix/>
          </a:blip>
          <a:srcRect b="13060" l="0" r="0" t="0"/>
          <a:stretch/>
        </p:blipFill>
        <p:spPr>
          <a:xfrm>
            <a:off x="293856" y="2472912"/>
            <a:ext cx="3509080" cy="2407560"/>
          </a:xfrm>
          <a:prstGeom prst="rect">
            <a:avLst/>
          </a:prstGeom>
          <a:noFill/>
          <a:ln>
            <a:noFill/>
          </a:ln>
        </p:spPr>
      </p:pic>
      <p:pic>
        <p:nvPicPr>
          <p:cNvPr id="312" name="Google Shape;312;p26"/>
          <p:cNvPicPr preferRelativeResize="0"/>
          <p:nvPr/>
        </p:nvPicPr>
        <p:blipFill rotWithShape="1">
          <a:blip r:embed="rId4">
            <a:alphaModFix/>
          </a:blip>
          <a:srcRect b="0" l="0" r="0" t="0"/>
          <a:stretch/>
        </p:blipFill>
        <p:spPr>
          <a:xfrm>
            <a:off x="3949212" y="1725962"/>
            <a:ext cx="3813658" cy="732897"/>
          </a:xfrm>
          <a:prstGeom prst="rect">
            <a:avLst/>
          </a:prstGeom>
          <a:noFill/>
          <a:ln>
            <a:noFill/>
          </a:ln>
        </p:spPr>
      </p:pic>
      <p:pic>
        <p:nvPicPr>
          <p:cNvPr id="313" name="Google Shape;313;p26"/>
          <p:cNvPicPr preferRelativeResize="0"/>
          <p:nvPr/>
        </p:nvPicPr>
        <p:blipFill rotWithShape="1">
          <a:blip r:embed="rId5">
            <a:alphaModFix/>
          </a:blip>
          <a:srcRect b="0" l="0" r="0" t="0"/>
          <a:stretch/>
        </p:blipFill>
        <p:spPr>
          <a:xfrm>
            <a:off x="4100666" y="2402252"/>
            <a:ext cx="3522862" cy="2839934"/>
          </a:xfrm>
          <a:prstGeom prst="rect">
            <a:avLst/>
          </a:prstGeom>
          <a:noFill/>
          <a:ln>
            <a:noFill/>
          </a:ln>
        </p:spPr>
      </p:pic>
      <p:pic>
        <p:nvPicPr>
          <p:cNvPr id="314" name="Google Shape;314;p26"/>
          <p:cNvPicPr preferRelativeResize="0"/>
          <p:nvPr/>
        </p:nvPicPr>
        <p:blipFill rotWithShape="1">
          <a:blip r:embed="rId6">
            <a:alphaModFix/>
          </a:blip>
          <a:srcRect b="0" l="0" r="0" t="0"/>
          <a:stretch/>
        </p:blipFill>
        <p:spPr>
          <a:xfrm>
            <a:off x="7845667" y="2666067"/>
            <a:ext cx="4132368" cy="1862628"/>
          </a:xfrm>
          <a:prstGeom prst="rect">
            <a:avLst/>
          </a:prstGeom>
          <a:noFill/>
          <a:ln>
            <a:noFill/>
          </a:ln>
        </p:spPr>
      </p:pic>
      <p:sp>
        <p:nvSpPr>
          <p:cNvPr id="315" name="Google Shape;315;p26"/>
          <p:cNvSpPr txBox="1"/>
          <p:nvPr/>
        </p:nvSpPr>
        <p:spPr>
          <a:xfrm>
            <a:off x="653150" y="5544875"/>
            <a:ext cx="51741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600">
                <a:latin typeface="Calibri"/>
                <a:ea typeface="Calibri"/>
                <a:cs typeface="Calibri"/>
                <a:sym typeface="Calibri"/>
              </a:rPr>
              <a:t>Running departmental events/conferences</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PhD Rep</a:t>
            </a:r>
            <a:endParaRPr sz="1600">
              <a:latin typeface="Calibri"/>
              <a:ea typeface="Calibri"/>
              <a:cs typeface="Calibri"/>
              <a:sym typeface="Calibri"/>
            </a:endParaRPr>
          </a:p>
          <a:p>
            <a:pPr indent="0" lvl="0" marL="0" rtl="0" algn="l">
              <a:spcBef>
                <a:spcPts val="0"/>
              </a:spcBef>
              <a:spcAft>
                <a:spcPts val="0"/>
              </a:spcAft>
              <a:buNone/>
            </a:pPr>
            <a:r>
              <a:rPr lang="en-GB" sz="1600">
                <a:latin typeface="Calibri"/>
                <a:ea typeface="Calibri"/>
                <a:cs typeface="Calibri"/>
                <a:sym typeface="Calibri"/>
              </a:rPr>
              <a:t>Running Gradshare/ Speakeasy/ Social Events</a:t>
            </a:r>
            <a:endParaRPr sz="16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What is expected of me? </a:t>
            </a:r>
            <a:endParaRPr/>
          </a:p>
        </p:txBody>
      </p:sp>
      <p:sp>
        <p:nvSpPr>
          <p:cNvPr id="322" name="Google Shape;322;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80000"/>
              </a:lnSpc>
              <a:spcBef>
                <a:spcPts val="0"/>
              </a:spcBef>
              <a:spcAft>
                <a:spcPts val="0"/>
              </a:spcAft>
              <a:buClr>
                <a:schemeClr val="dk1"/>
              </a:buClr>
              <a:buSzPts val="2590"/>
              <a:buChar char="•"/>
            </a:pPr>
            <a:r>
              <a:rPr lang="en-GB" sz="2590"/>
              <a:t>Perform a Training Needs Analysis in the first 6 months of PhD and discuss with supervisor</a:t>
            </a:r>
            <a:endParaRPr/>
          </a:p>
          <a:p>
            <a:pPr indent="-64135" lvl="0" marL="22860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en-GB" sz="2590"/>
              <a:t>Undertake a variety of training activities on research skills and professional development</a:t>
            </a:r>
            <a:endParaRPr/>
          </a:p>
          <a:p>
            <a:pPr indent="-64135" lvl="0" marL="22860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en-GB" sz="2590"/>
              <a:t>Complete a Professional Development Plan and review and update throughout your PhD (this is required for FRP)</a:t>
            </a:r>
            <a:endParaRPr/>
          </a:p>
          <a:p>
            <a:pPr indent="0" lvl="0" marL="0" rtl="0" algn="l">
              <a:lnSpc>
                <a:spcPct val="80000"/>
              </a:lnSpc>
              <a:spcBef>
                <a:spcPts val="1000"/>
              </a:spcBef>
              <a:spcAft>
                <a:spcPts val="0"/>
              </a:spcAft>
              <a:buClr>
                <a:schemeClr val="dk1"/>
              </a:buClr>
              <a:buSzPts val="2590"/>
              <a:buNone/>
            </a:pPr>
            <a:r>
              <a:t/>
            </a:r>
            <a:endParaRPr sz="2590"/>
          </a:p>
          <a:p>
            <a:pPr indent="-228600" lvl="0" marL="228600" rtl="0" algn="l">
              <a:lnSpc>
                <a:spcPct val="80000"/>
              </a:lnSpc>
              <a:spcBef>
                <a:spcPts val="1000"/>
              </a:spcBef>
              <a:spcAft>
                <a:spcPts val="0"/>
              </a:spcAft>
              <a:buClr>
                <a:schemeClr val="dk1"/>
              </a:buClr>
              <a:buSzPts val="2590"/>
              <a:buChar char="•"/>
            </a:pPr>
            <a:r>
              <a:rPr lang="en-GB" sz="2590"/>
              <a:t>Towards the end of your PhD complete ‘Research Impact and Professional Development’ summary</a:t>
            </a:r>
            <a:endParaRPr sz="259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id="328" name="Google Shape;328;p29"/>
          <p:cNvPicPr preferRelativeResize="0"/>
          <p:nvPr/>
        </p:nvPicPr>
        <p:blipFill rotWithShape="1">
          <a:blip r:embed="rId3">
            <a:alphaModFix/>
          </a:blip>
          <a:srcRect b="0" l="0" r="0" t="0"/>
          <a:stretch/>
        </p:blipFill>
        <p:spPr>
          <a:xfrm>
            <a:off x="2423711" y="227672"/>
            <a:ext cx="7320881" cy="6254311"/>
          </a:xfrm>
          <a:prstGeom prst="rect">
            <a:avLst/>
          </a:prstGeom>
          <a:noFill/>
          <a:ln>
            <a:noFill/>
          </a:ln>
        </p:spPr>
      </p:pic>
      <p:sp>
        <p:nvSpPr>
          <p:cNvPr id="329" name="Google Shape;329;p29"/>
          <p:cNvSpPr/>
          <p:nvPr/>
        </p:nvSpPr>
        <p:spPr>
          <a:xfrm>
            <a:off x="3690651" y="6162493"/>
            <a:ext cx="2588963" cy="638979"/>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Oral Presentation Skills – Wednesday 31st March</a:t>
            </a:r>
            <a:endParaRPr/>
          </a:p>
        </p:txBody>
      </p:sp>
      <p:sp>
        <p:nvSpPr>
          <p:cNvPr id="336" name="Google Shape;336;p30"/>
          <p:cNvSpPr txBox="1"/>
          <p:nvPr>
            <p:ph idx="1" type="body"/>
          </p:nvPr>
        </p:nvSpPr>
        <p:spPr>
          <a:xfrm>
            <a:off x="838200" y="1803592"/>
            <a:ext cx="10515600" cy="4351338"/>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dk1"/>
              </a:buClr>
              <a:buSzPts val="2800"/>
              <a:buNone/>
            </a:pPr>
            <a:r>
              <a:rPr lang="en-GB"/>
              <a:t>Prepare a 5 minute research presentation with slides </a:t>
            </a:r>
            <a:endParaRPr/>
          </a:p>
          <a:p>
            <a:pPr indent="0" lvl="0" marL="0" rtl="0" algn="l">
              <a:lnSpc>
                <a:spcPct val="80000"/>
              </a:lnSpc>
              <a:spcBef>
                <a:spcPts val="1000"/>
              </a:spcBef>
              <a:spcAft>
                <a:spcPts val="0"/>
              </a:spcAft>
              <a:buClr>
                <a:schemeClr val="dk1"/>
              </a:buClr>
              <a:buSzPts val="2800"/>
              <a:buNone/>
            </a:pPr>
            <a:r>
              <a:t/>
            </a:r>
            <a:endParaRPr/>
          </a:p>
          <a:p>
            <a:pPr indent="0" lvl="0" marL="0" rtl="0" algn="l">
              <a:lnSpc>
                <a:spcPct val="80000"/>
              </a:lnSpc>
              <a:spcBef>
                <a:spcPts val="1000"/>
              </a:spcBef>
              <a:spcAft>
                <a:spcPts val="0"/>
              </a:spcAft>
              <a:buClr>
                <a:schemeClr val="dk1"/>
              </a:buClr>
              <a:buSzPts val="2800"/>
              <a:buNone/>
            </a:pPr>
            <a:r>
              <a:rPr lang="en-GB"/>
              <a:t>This can cover your PhD research, another project you have worked on, or something else completely! (Final year UG project, Masters project, Year in Industry, Internship)</a:t>
            </a:r>
            <a:endParaRPr/>
          </a:p>
          <a:p>
            <a:pPr indent="0" lvl="0" marL="0" rtl="0" algn="l">
              <a:lnSpc>
                <a:spcPct val="80000"/>
              </a:lnSpc>
              <a:spcBef>
                <a:spcPts val="1000"/>
              </a:spcBef>
              <a:spcAft>
                <a:spcPts val="0"/>
              </a:spcAft>
              <a:buClr>
                <a:schemeClr val="dk1"/>
              </a:buClr>
              <a:buSzPts val="2800"/>
              <a:buNone/>
            </a:pPr>
            <a:r>
              <a:t/>
            </a:r>
            <a:endParaRPr/>
          </a:p>
          <a:p>
            <a:pPr indent="0" lvl="0" marL="0" rtl="0" algn="l">
              <a:lnSpc>
                <a:spcPct val="80000"/>
              </a:lnSpc>
              <a:spcBef>
                <a:spcPts val="1000"/>
              </a:spcBef>
              <a:spcAft>
                <a:spcPts val="0"/>
              </a:spcAft>
              <a:buClr>
                <a:schemeClr val="dk1"/>
              </a:buClr>
              <a:buSzPts val="2800"/>
              <a:buNone/>
            </a:pPr>
            <a:r>
              <a:rPr lang="en-GB"/>
              <a:t>Your presentation will be recorded and you will receive questions and feedback from 2</a:t>
            </a:r>
            <a:r>
              <a:rPr baseline="30000" lang="en-GB"/>
              <a:t>nd</a:t>
            </a:r>
            <a:r>
              <a:rPr lang="en-GB"/>
              <a:t>/3</a:t>
            </a:r>
            <a:r>
              <a:rPr baseline="30000" lang="en-GB"/>
              <a:t>rd</a:t>
            </a:r>
            <a:r>
              <a:rPr lang="en-GB"/>
              <a:t>/4</a:t>
            </a:r>
            <a:r>
              <a:rPr baseline="30000" lang="en-GB"/>
              <a:t>th</a:t>
            </a:r>
            <a:r>
              <a:rPr lang="en-GB"/>
              <a:t> year PhD students</a:t>
            </a:r>
            <a:endParaRPr/>
          </a:p>
          <a:p>
            <a:pPr indent="0" lvl="0" marL="0" rtl="0" algn="l">
              <a:lnSpc>
                <a:spcPct val="80000"/>
              </a:lnSpc>
              <a:spcBef>
                <a:spcPts val="1000"/>
              </a:spcBef>
              <a:spcAft>
                <a:spcPts val="0"/>
              </a:spcAft>
              <a:buClr>
                <a:schemeClr val="dk1"/>
              </a:buClr>
              <a:buSzPts val="2800"/>
              <a:buNone/>
            </a:pPr>
            <a:r>
              <a:t/>
            </a:r>
            <a:endParaRPr/>
          </a:p>
          <a:p>
            <a:pPr indent="0" lvl="0" marL="0" rtl="0" algn="l">
              <a:lnSpc>
                <a:spcPct val="80000"/>
              </a:lnSpc>
              <a:spcBef>
                <a:spcPts val="1000"/>
              </a:spcBef>
              <a:spcAft>
                <a:spcPts val="0"/>
              </a:spcAft>
              <a:buClr>
                <a:schemeClr val="dk1"/>
              </a:buClr>
              <a:buSzPts val="2800"/>
              <a:buNone/>
            </a:pPr>
            <a:r>
              <a:rPr lang="en-GB"/>
              <a:t>10:00 - 12:30</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pic>
        <p:nvPicPr>
          <p:cNvPr id="342" name="Google Shape;342;gc963957050_0_22"/>
          <p:cNvPicPr preferRelativeResize="0"/>
          <p:nvPr/>
        </p:nvPicPr>
        <p:blipFill>
          <a:blip r:embed="rId3">
            <a:alphaModFix/>
          </a:blip>
          <a:stretch>
            <a:fillRect/>
          </a:stretch>
        </p:blipFill>
        <p:spPr>
          <a:xfrm>
            <a:off x="373338" y="319425"/>
            <a:ext cx="11287125" cy="4848225"/>
          </a:xfrm>
          <a:prstGeom prst="rect">
            <a:avLst/>
          </a:prstGeom>
          <a:noFill/>
          <a:ln>
            <a:noFill/>
          </a:ln>
        </p:spPr>
      </p:pic>
      <p:sp>
        <p:nvSpPr>
          <p:cNvPr id="343" name="Google Shape;343;gc963957050_0_22"/>
          <p:cNvSpPr txBox="1"/>
          <p:nvPr/>
        </p:nvSpPr>
        <p:spPr>
          <a:xfrm>
            <a:off x="915575" y="5392025"/>
            <a:ext cx="5912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Year 1: Poster Presentation (May 20th)</a:t>
            </a:r>
            <a:endParaRPr sz="2000">
              <a:latin typeface="Calibri"/>
              <a:ea typeface="Calibri"/>
              <a:cs typeface="Calibri"/>
              <a:sym typeface="Calibri"/>
            </a:endParaRPr>
          </a:p>
          <a:p>
            <a:pPr indent="0" lvl="0" marL="0" rtl="0" algn="l">
              <a:spcBef>
                <a:spcPts val="0"/>
              </a:spcBef>
              <a:spcAft>
                <a:spcPts val="0"/>
              </a:spcAft>
              <a:buNone/>
            </a:pPr>
            <a:r>
              <a:rPr lang="en-GB" sz="2000">
                <a:latin typeface="Calibri"/>
                <a:ea typeface="Calibri"/>
                <a:cs typeface="Calibri"/>
                <a:sym typeface="Calibri"/>
              </a:rPr>
              <a:t>Year 2: Second Year Talk (March)</a:t>
            </a:r>
            <a:endParaRPr sz="2000">
              <a:latin typeface="Calibri"/>
              <a:ea typeface="Calibri"/>
              <a:cs typeface="Calibri"/>
              <a:sym typeface="Calibri"/>
            </a:endParaRPr>
          </a:p>
          <a:p>
            <a:pPr indent="0" lvl="0" marL="0" rtl="0" algn="l">
              <a:spcBef>
                <a:spcPts val="0"/>
              </a:spcBef>
              <a:spcAft>
                <a:spcPts val="0"/>
              </a:spcAft>
              <a:buNone/>
            </a:pPr>
            <a:r>
              <a:rPr lang="en-GB" sz="2000">
                <a:latin typeface="Calibri"/>
                <a:ea typeface="Calibri"/>
                <a:cs typeface="Calibri"/>
                <a:sym typeface="Calibri"/>
              </a:rPr>
              <a:t>Final Year: Final Year Talk (May)</a:t>
            </a:r>
            <a:endParaRPr sz="20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grpSp>
        <p:nvGrpSpPr>
          <p:cNvPr id="108" name="Google Shape;108;p7"/>
          <p:cNvGrpSpPr/>
          <p:nvPr/>
        </p:nvGrpSpPr>
        <p:grpSpPr>
          <a:xfrm>
            <a:off x="5838941" y="348237"/>
            <a:ext cx="6003552" cy="5843243"/>
            <a:chOff x="1219200" y="228600"/>
            <a:chExt cx="4889012" cy="4876800"/>
          </a:xfrm>
        </p:grpSpPr>
        <p:pic>
          <p:nvPicPr>
            <p:cNvPr descr="http://www.vitae.ac.uk/CMS/files/upload/Vitae-Researcher-Development-Framework-subdomains-graphic-2011.jpg" id="109" name="Google Shape;109;p7"/>
            <p:cNvPicPr preferRelativeResize="0"/>
            <p:nvPr/>
          </p:nvPicPr>
          <p:blipFill rotWithShape="1">
            <a:blip r:embed="rId3">
              <a:alphaModFix/>
            </a:blip>
            <a:srcRect b="51532" l="49900" r="-1672" t="-704"/>
            <a:stretch/>
          </p:blipFill>
          <p:spPr>
            <a:xfrm>
              <a:off x="3664935" y="228600"/>
              <a:ext cx="2443277" cy="2438400"/>
            </a:xfrm>
            <a:prstGeom prst="rect">
              <a:avLst/>
            </a:prstGeom>
            <a:noFill/>
            <a:ln>
              <a:noFill/>
            </a:ln>
          </p:spPr>
        </p:pic>
        <p:pic>
          <p:nvPicPr>
            <p:cNvPr descr="http://www.vitae.ac.uk/CMS/files/upload/Vitae-Researcher-Development-Framework-subdomains-graphic-2011.jpg" id="110" name="Google Shape;110;p7"/>
            <p:cNvPicPr preferRelativeResize="0"/>
            <p:nvPr/>
          </p:nvPicPr>
          <p:blipFill rotWithShape="1">
            <a:blip r:embed="rId4">
              <a:alphaModFix/>
            </a:blip>
            <a:srcRect b="2580" l="49900" r="-1672" t="48247"/>
            <a:stretch/>
          </p:blipFill>
          <p:spPr>
            <a:xfrm>
              <a:off x="3664935" y="2649794"/>
              <a:ext cx="2443277" cy="2438400"/>
            </a:xfrm>
            <a:prstGeom prst="rect">
              <a:avLst/>
            </a:prstGeom>
            <a:noFill/>
            <a:ln>
              <a:noFill/>
            </a:ln>
          </p:spPr>
        </p:pic>
        <p:pic>
          <p:nvPicPr>
            <p:cNvPr descr="http://www.vitae.ac.uk/CMS/files/upload/Vitae-Researcher-Development-Framework-subdomains-graphic-2011.jpg" id="111" name="Google Shape;111;p7"/>
            <p:cNvPicPr preferRelativeResize="0"/>
            <p:nvPr/>
          </p:nvPicPr>
          <p:blipFill rotWithShape="1">
            <a:blip r:embed="rId4">
              <a:alphaModFix/>
            </a:blip>
            <a:srcRect b="2427" l="-1842" r="50071" t="48402"/>
            <a:stretch/>
          </p:blipFill>
          <p:spPr>
            <a:xfrm>
              <a:off x="1219200" y="2667000"/>
              <a:ext cx="2443277" cy="2438400"/>
            </a:xfrm>
            <a:prstGeom prst="rect">
              <a:avLst/>
            </a:prstGeom>
            <a:noFill/>
            <a:ln>
              <a:noFill/>
            </a:ln>
          </p:spPr>
        </p:pic>
        <p:pic>
          <p:nvPicPr>
            <p:cNvPr descr="http://www.vitae.ac.uk/CMS/files/upload/Vitae-Researcher-Development-Framework-subdomains-graphic-2011.jpg" id="112" name="Google Shape;112;p7"/>
            <p:cNvPicPr preferRelativeResize="0"/>
            <p:nvPr/>
          </p:nvPicPr>
          <p:blipFill rotWithShape="1">
            <a:blip r:embed="rId3">
              <a:alphaModFix/>
            </a:blip>
            <a:srcRect b="51532" l="-1842" r="50070" t="-704"/>
            <a:stretch/>
          </p:blipFill>
          <p:spPr>
            <a:xfrm>
              <a:off x="1221658" y="228600"/>
              <a:ext cx="2443277" cy="2438400"/>
            </a:xfrm>
            <a:prstGeom prst="rect">
              <a:avLst/>
            </a:prstGeom>
            <a:noFill/>
            <a:ln>
              <a:noFill/>
            </a:ln>
          </p:spPr>
        </p:pic>
      </p:grpSp>
      <p:sp>
        <p:nvSpPr>
          <p:cNvPr id="113" name="Google Shape;113;p7"/>
          <p:cNvSpPr txBox="1"/>
          <p:nvPr>
            <p:ph idx="1" type="body"/>
          </p:nvPr>
        </p:nvSpPr>
        <p:spPr>
          <a:xfrm>
            <a:off x="319489" y="379331"/>
            <a:ext cx="5516434" cy="6263839"/>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In your group discuss:</a:t>
            </a:r>
            <a:endParaRPr/>
          </a:p>
          <a:p>
            <a:pPr indent="0" lvl="0" marL="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What areas of skills training have you been involved in so far during your PhDs</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Where do they feel you have gaps in skills </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lang="en-GB"/>
              <a:t>What training would you like to do during your PhD?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gc963957050_0_9"/>
          <p:cNvSpPr txBox="1"/>
          <p:nvPr>
            <p:ph type="ctrTitle"/>
          </p:nvPr>
        </p:nvSpPr>
        <p:spPr>
          <a:xfrm>
            <a:off x="1542854" y="1791666"/>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What training do I need to do?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id="124" name="Google Shape;124;gc963957050_0_0"/>
          <p:cNvPicPr preferRelativeResize="0"/>
          <p:nvPr/>
        </p:nvPicPr>
        <p:blipFill>
          <a:blip r:embed="rId3">
            <a:alphaModFix/>
          </a:blip>
          <a:stretch>
            <a:fillRect/>
          </a:stretch>
        </p:blipFill>
        <p:spPr>
          <a:xfrm>
            <a:off x="373338" y="319425"/>
            <a:ext cx="11287125" cy="4848225"/>
          </a:xfrm>
          <a:prstGeom prst="rect">
            <a:avLst/>
          </a:prstGeom>
          <a:noFill/>
          <a:ln>
            <a:noFill/>
          </a:ln>
        </p:spPr>
      </p:pic>
      <p:sp>
        <p:nvSpPr>
          <p:cNvPr id="125" name="Google Shape;125;gc963957050_0_0"/>
          <p:cNvSpPr txBox="1"/>
          <p:nvPr/>
        </p:nvSpPr>
        <p:spPr>
          <a:xfrm>
            <a:off x="915575" y="5392025"/>
            <a:ext cx="59124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Year 1: Poster Presentation (May 20th)</a:t>
            </a:r>
            <a:endParaRPr sz="2000">
              <a:latin typeface="Calibri"/>
              <a:ea typeface="Calibri"/>
              <a:cs typeface="Calibri"/>
              <a:sym typeface="Calibri"/>
            </a:endParaRPr>
          </a:p>
          <a:p>
            <a:pPr indent="0" lvl="0" marL="0" rtl="0" algn="l">
              <a:spcBef>
                <a:spcPts val="0"/>
              </a:spcBef>
              <a:spcAft>
                <a:spcPts val="0"/>
              </a:spcAft>
              <a:buNone/>
            </a:pPr>
            <a:r>
              <a:rPr lang="en-GB" sz="2000">
                <a:latin typeface="Calibri"/>
                <a:ea typeface="Calibri"/>
                <a:cs typeface="Calibri"/>
                <a:sym typeface="Calibri"/>
              </a:rPr>
              <a:t>Year 2: Second Year Talk (March)</a:t>
            </a:r>
            <a:endParaRPr sz="2000">
              <a:latin typeface="Calibri"/>
              <a:ea typeface="Calibri"/>
              <a:cs typeface="Calibri"/>
              <a:sym typeface="Calibri"/>
            </a:endParaRPr>
          </a:p>
          <a:p>
            <a:pPr indent="0" lvl="0" marL="0" rtl="0" algn="l">
              <a:spcBef>
                <a:spcPts val="0"/>
              </a:spcBef>
              <a:spcAft>
                <a:spcPts val="0"/>
              </a:spcAft>
              <a:buNone/>
            </a:pPr>
            <a:r>
              <a:rPr lang="en-GB" sz="2000">
                <a:latin typeface="Calibri"/>
                <a:ea typeface="Calibri"/>
                <a:cs typeface="Calibri"/>
                <a:sym typeface="Calibri"/>
              </a:rPr>
              <a:t>Final Year: Final Year Talk (May)</a:t>
            </a:r>
            <a:endParaRPr sz="2000">
              <a:latin typeface="Calibri"/>
              <a:ea typeface="Calibri"/>
              <a:cs typeface="Calibri"/>
              <a:sym typeface="Calibri"/>
            </a:endParaRPr>
          </a:p>
        </p:txBody>
      </p:sp>
      <p:sp>
        <p:nvSpPr>
          <p:cNvPr id="126" name="Google Shape;126;gc963957050_0_0"/>
          <p:cNvSpPr txBox="1"/>
          <p:nvPr/>
        </p:nvSpPr>
        <p:spPr>
          <a:xfrm>
            <a:off x="6827975" y="5545925"/>
            <a:ext cx="48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Approximately 10 days a year </a:t>
            </a:r>
            <a:r>
              <a:rPr lang="en-GB" sz="2000">
                <a:latin typeface="Calibri"/>
                <a:ea typeface="Calibri"/>
                <a:cs typeface="Calibri"/>
                <a:sym typeface="Calibri"/>
              </a:rPr>
              <a:t>should</a:t>
            </a:r>
            <a:r>
              <a:rPr lang="en-GB" sz="2000">
                <a:latin typeface="Calibri"/>
                <a:ea typeface="Calibri"/>
                <a:cs typeface="Calibri"/>
                <a:sym typeface="Calibri"/>
              </a:rPr>
              <a:t> be spent on skills development and training</a:t>
            </a:r>
            <a:endParaRPr sz="20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c963957050_0_14"/>
          <p:cNvSpPr txBox="1"/>
          <p:nvPr>
            <p:ph type="ctrTitle"/>
          </p:nvPr>
        </p:nvSpPr>
        <p:spPr>
          <a:xfrm>
            <a:off x="1542854" y="1791666"/>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GB"/>
              <a:t>Which skills do I need to develop?</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grpSp>
        <p:nvGrpSpPr>
          <p:cNvPr id="137" name="Google Shape;137;p4"/>
          <p:cNvGrpSpPr/>
          <p:nvPr/>
        </p:nvGrpSpPr>
        <p:grpSpPr>
          <a:xfrm>
            <a:off x="4608587" y="88900"/>
            <a:ext cx="7000797" cy="6769100"/>
            <a:chOff x="2493540" y="88900"/>
            <a:chExt cx="7000797" cy="6769100"/>
          </a:xfrm>
        </p:grpSpPr>
        <p:pic>
          <p:nvPicPr>
            <p:cNvPr id="138" name="Google Shape;138;p4"/>
            <p:cNvPicPr preferRelativeResize="0"/>
            <p:nvPr/>
          </p:nvPicPr>
          <p:blipFill rotWithShape="1">
            <a:blip r:embed="rId3">
              <a:alphaModFix/>
            </a:blip>
            <a:srcRect b="0" l="657" r="2006" t="2263"/>
            <a:stretch/>
          </p:blipFill>
          <p:spPr>
            <a:xfrm>
              <a:off x="2725237" y="88900"/>
              <a:ext cx="6769100" cy="6769100"/>
            </a:xfrm>
            <a:prstGeom prst="rect">
              <a:avLst/>
            </a:prstGeom>
            <a:noFill/>
            <a:ln>
              <a:noFill/>
            </a:ln>
          </p:spPr>
        </p:pic>
        <p:sp>
          <p:nvSpPr>
            <p:cNvPr id="139" name="Google Shape;139;p4"/>
            <p:cNvSpPr/>
            <p:nvPr/>
          </p:nvSpPr>
          <p:spPr>
            <a:xfrm rot="10800000">
              <a:off x="2669482" y="1435100"/>
              <a:ext cx="647700" cy="723900"/>
            </a:xfrm>
            <a:prstGeom prst="triangle">
              <a:avLst>
                <a:gd fmla="val 100000" name="adj"/>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0" name="Google Shape;140;p4"/>
            <p:cNvSpPr/>
            <p:nvPr/>
          </p:nvSpPr>
          <p:spPr>
            <a:xfrm rot="7217370">
              <a:off x="2811366" y="4791928"/>
              <a:ext cx="892084" cy="1248190"/>
            </a:xfrm>
            <a:prstGeom prst="triangle">
              <a:avLst>
                <a:gd fmla="val 100000"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141" name="Google Shape;141;p4"/>
          <p:cNvSpPr txBox="1"/>
          <p:nvPr>
            <p:ph type="title"/>
          </p:nvPr>
        </p:nvSpPr>
        <p:spPr>
          <a:xfrm>
            <a:off x="615563" y="587762"/>
            <a:ext cx="3770386"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959"/>
              <a:buFont typeface="Calibri"/>
              <a:buNone/>
            </a:pPr>
            <a:r>
              <a:rPr lang="en-GB" sz="3959"/>
              <a:t>Vitae Researcher Development Framework</a:t>
            </a:r>
            <a:endParaRPr sz="3959"/>
          </a:p>
        </p:txBody>
      </p:sp>
      <p:sp>
        <p:nvSpPr>
          <p:cNvPr id="142" name="Google Shape;142;p4"/>
          <p:cNvSpPr txBox="1"/>
          <p:nvPr/>
        </p:nvSpPr>
        <p:spPr>
          <a:xfrm>
            <a:off x="341500" y="5636275"/>
            <a:ext cx="4869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00">
                <a:latin typeface="Calibri"/>
                <a:ea typeface="Calibri"/>
                <a:cs typeface="Calibri"/>
                <a:sym typeface="Calibri"/>
              </a:rPr>
              <a:t>Approximately 10 days a year should be spent on skills development and training</a:t>
            </a:r>
            <a:endParaRPr sz="20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grpSp>
        <p:nvGrpSpPr>
          <p:cNvPr id="148" name="Google Shape;148;p5"/>
          <p:cNvGrpSpPr/>
          <p:nvPr/>
        </p:nvGrpSpPr>
        <p:grpSpPr>
          <a:xfrm>
            <a:off x="3505200" y="777895"/>
            <a:ext cx="4889012" cy="4876800"/>
            <a:chOff x="1219200" y="228600"/>
            <a:chExt cx="4889012" cy="4876800"/>
          </a:xfrm>
        </p:grpSpPr>
        <p:pic>
          <p:nvPicPr>
            <p:cNvPr descr="http://www.vitae.ac.uk/CMS/files/upload/Vitae-Researcher-Development-Framework-subdomains-graphic-2011.jpg" id="149" name="Google Shape;149;p5"/>
            <p:cNvPicPr preferRelativeResize="0"/>
            <p:nvPr/>
          </p:nvPicPr>
          <p:blipFill rotWithShape="1">
            <a:blip r:embed="rId3">
              <a:alphaModFix/>
            </a:blip>
            <a:srcRect b="51532" l="49900" r="-1672" t="-704"/>
            <a:stretch/>
          </p:blipFill>
          <p:spPr>
            <a:xfrm>
              <a:off x="3664935" y="228600"/>
              <a:ext cx="2443277" cy="2438400"/>
            </a:xfrm>
            <a:prstGeom prst="rect">
              <a:avLst/>
            </a:prstGeom>
            <a:noFill/>
            <a:ln>
              <a:noFill/>
            </a:ln>
          </p:spPr>
        </p:pic>
        <p:pic>
          <p:nvPicPr>
            <p:cNvPr descr="http://www.vitae.ac.uk/CMS/files/upload/Vitae-Researcher-Development-Framework-subdomains-graphic-2011.jpg" id="150" name="Google Shape;150;p5"/>
            <p:cNvPicPr preferRelativeResize="0"/>
            <p:nvPr/>
          </p:nvPicPr>
          <p:blipFill rotWithShape="1">
            <a:blip r:embed="rId4">
              <a:alphaModFix/>
            </a:blip>
            <a:srcRect b="2580" l="49900" r="-1672" t="48247"/>
            <a:stretch/>
          </p:blipFill>
          <p:spPr>
            <a:xfrm>
              <a:off x="3664935" y="2649794"/>
              <a:ext cx="2443277" cy="2438400"/>
            </a:xfrm>
            <a:prstGeom prst="rect">
              <a:avLst/>
            </a:prstGeom>
            <a:noFill/>
            <a:ln>
              <a:noFill/>
            </a:ln>
          </p:spPr>
        </p:pic>
        <p:pic>
          <p:nvPicPr>
            <p:cNvPr descr="http://www.vitae.ac.uk/CMS/files/upload/Vitae-Researcher-Development-Framework-subdomains-graphic-2011.jpg" id="151" name="Google Shape;151;p5"/>
            <p:cNvPicPr preferRelativeResize="0"/>
            <p:nvPr/>
          </p:nvPicPr>
          <p:blipFill rotWithShape="1">
            <a:blip r:embed="rId4">
              <a:alphaModFix/>
            </a:blip>
            <a:srcRect b="2427" l="-1842" r="50071" t="48402"/>
            <a:stretch/>
          </p:blipFill>
          <p:spPr>
            <a:xfrm>
              <a:off x="1219200" y="2667000"/>
              <a:ext cx="2443277" cy="2438400"/>
            </a:xfrm>
            <a:prstGeom prst="rect">
              <a:avLst/>
            </a:prstGeom>
            <a:noFill/>
            <a:ln>
              <a:noFill/>
            </a:ln>
          </p:spPr>
        </p:pic>
        <p:pic>
          <p:nvPicPr>
            <p:cNvPr descr="http://www.vitae.ac.uk/CMS/files/upload/Vitae-Researcher-Development-Framework-subdomains-graphic-2011.jpg" id="152" name="Google Shape;152;p5"/>
            <p:cNvPicPr preferRelativeResize="0"/>
            <p:nvPr/>
          </p:nvPicPr>
          <p:blipFill rotWithShape="1">
            <a:blip r:embed="rId3">
              <a:alphaModFix/>
            </a:blip>
            <a:srcRect b="51532" l="-1842" r="50070" t="-704"/>
            <a:stretch/>
          </p:blipFill>
          <p:spPr>
            <a:xfrm>
              <a:off x="1221658" y="228600"/>
              <a:ext cx="2443277" cy="2438400"/>
            </a:xfrm>
            <a:prstGeom prst="rect">
              <a:avLst/>
            </a:prstGeom>
            <a:noFill/>
            <a:ln>
              <a:noFill/>
            </a:ln>
          </p:spPr>
        </p:pic>
      </p:grpSp>
      <p:sp>
        <p:nvSpPr>
          <p:cNvPr id="153" name="Google Shape;153;p5"/>
          <p:cNvSpPr/>
          <p:nvPr/>
        </p:nvSpPr>
        <p:spPr>
          <a:xfrm>
            <a:off x="4419600" y="131565"/>
            <a:ext cx="3276600" cy="6463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0" i="0" lang="en-GB" sz="3600" u="none" cap="none" strike="noStrike">
                <a:solidFill>
                  <a:schemeClr val="dk1"/>
                </a:solidFill>
                <a:latin typeface="Calibri"/>
                <a:ea typeface="Calibri"/>
                <a:cs typeface="Calibri"/>
                <a:sym typeface="Calibri"/>
              </a:rPr>
              <a:t>Year 1 Autumn</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7848600" y="685801"/>
            <a:ext cx="2590800" cy="830997"/>
          </a:xfrm>
          <a:prstGeom prst="rect">
            <a:avLst/>
          </a:prstGeom>
          <a:solidFill>
            <a:srgbClr val="66CC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Project specific activities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General scientific training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600"/>
              <a:buFont typeface="Arial"/>
              <a:buNone/>
            </a:pPr>
            <a:r>
              <a:rPr b="0" i="1" lang="en-GB" sz="1600" u="none" cap="none" strike="noStrike">
                <a:solidFill>
                  <a:schemeClr val="dk1"/>
                </a:solidFill>
                <a:latin typeface="Calibri"/>
                <a:ea typeface="Calibri"/>
                <a:cs typeface="Calibri"/>
                <a:sym typeface="Calibri"/>
              </a:rPr>
              <a:t>Technical training</a:t>
            </a:r>
            <a:endParaRPr b="0" i="0" sz="1400" u="none" cap="none" strike="noStrike">
              <a:solidFill>
                <a:srgbClr val="000000"/>
              </a:solidFill>
              <a:latin typeface="Arial"/>
              <a:ea typeface="Arial"/>
              <a:cs typeface="Arial"/>
              <a:sym typeface="Arial"/>
            </a:endParaRPr>
          </a:p>
        </p:txBody>
      </p:sp>
      <p:sp>
        <p:nvSpPr>
          <p:cNvPr id="155" name="Google Shape;155;p5"/>
          <p:cNvSpPr txBox="1"/>
          <p:nvPr/>
        </p:nvSpPr>
        <p:spPr>
          <a:xfrm>
            <a:off x="1590676" y="874720"/>
            <a:ext cx="2600325" cy="646331"/>
          </a:xfrm>
          <a:prstGeom prst="rect">
            <a:avLst/>
          </a:prstGeom>
          <a:solidFill>
            <a:srgbClr val="FEE599"/>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Demonstrating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Outreach</a:t>
            </a:r>
            <a:endParaRPr b="0" i="0" sz="1800" u="none" cap="none" strike="noStrike">
              <a:solidFill>
                <a:schemeClr val="dk1"/>
              </a:solidFill>
              <a:latin typeface="Calibri"/>
              <a:ea typeface="Calibri"/>
              <a:cs typeface="Calibri"/>
              <a:sym typeface="Calibri"/>
            </a:endParaRPr>
          </a:p>
        </p:txBody>
      </p:sp>
      <p:sp>
        <p:nvSpPr>
          <p:cNvPr id="156" name="Google Shape;156;p5"/>
          <p:cNvSpPr txBox="1"/>
          <p:nvPr/>
        </p:nvSpPr>
        <p:spPr>
          <a:xfrm>
            <a:off x="1033462" y="5334000"/>
            <a:ext cx="3386138" cy="923330"/>
          </a:xfrm>
          <a:prstGeom prst="rect">
            <a:avLst/>
          </a:prstGeom>
          <a:solidFill>
            <a:srgbClr val="B3C6E7"/>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Tours and Student support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Quality of the Research Process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Ethics</a:t>
            </a:r>
            <a:endParaRPr b="0" i="0" sz="1800" u="none" cap="none" strike="noStrike">
              <a:solidFill>
                <a:schemeClr val="dk1"/>
              </a:solidFill>
              <a:latin typeface="Calibri"/>
              <a:ea typeface="Calibri"/>
              <a:cs typeface="Calibri"/>
              <a:sym typeface="Calibri"/>
            </a:endParaRPr>
          </a:p>
        </p:txBody>
      </p:sp>
      <p:sp>
        <p:nvSpPr>
          <p:cNvPr id="157" name="Google Shape;157;p5"/>
          <p:cNvSpPr txBox="1"/>
          <p:nvPr/>
        </p:nvSpPr>
        <p:spPr>
          <a:xfrm>
            <a:off x="7551144" y="5334000"/>
            <a:ext cx="3733800" cy="923330"/>
          </a:xfrm>
          <a:prstGeom prst="rect">
            <a:avLst/>
          </a:prstGeom>
          <a:solidFill>
            <a:srgbClr val="BBD6EE"/>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Managing yourself, PhD and data</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General, Biological and Chemical safety awareness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2018-03-17T10:25:39Z</dcterms:created>
  <dc:creator>Amanda Barnes</dc:creator>
</cp:coreProperties>
</file>